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6858000" type="screen4x3"/>
  <p:notesSz cx="6858000" cy="9144000"/>
  <p:embeddedFontLst>
    <p:embeddedFont>
      <p:font typeface="Comic Sans MS" panose="030F0702030302020204" pitchFamily="66" charset="0"/>
      <p:regular r:id="rId34"/>
      <p:bold r:id="rId35"/>
      <p:italic r:id="rId36"/>
      <p:boldItalic r:id="rId37"/>
    </p:embeddedFont>
    <p:embeddedFont>
      <p:font typeface="Roboto" panose="02000000000000000000"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2" roundtripDataSignature="AMtx7mgo5HLmL6l2/GkJg0BjMX6ccvBhr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E7B1D9B-6E94-4D9F-8B27-BB0B04C3C866}">
  <a:tblStyle styleId="{FE7B1D9B-6E94-4D9F-8B27-BB0B04C3C866}"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CF4"/>
          </a:solidFill>
        </a:fill>
      </a:tcStyle>
    </a:wholeTbl>
    <a:band1H>
      <a:tcTxStyle b="off" i="off"/>
      <a:tcStyle>
        <a:tcBdr/>
        <a:fill>
          <a:solidFill>
            <a:srgbClr val="CFD7E7"/>
          </a:solidFill>
        </a:fill>
      </a:tcStyle>
    </a:band1H>
    <a:band2H>
      <a:tcTxStyle b="off" i="off"/>
      <a:tcStyle>
        <a:tcBdr/>
      </a:tcStyle>
    </a:band2H>
    <a:band1V>
      <a:tcTxStyle b="off" i="off"/>
      <a:tcStyle>
        <a:tcBdr/>
        <a:fill>
          <a:solidFill>
            <a:srgbClr val="CFD7E7"/>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1344"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customschemas.google.com/relationships/presentationmetadata" Target="meta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CA"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6" name="Google Shape;86;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0" name="Google Shape;210;p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399fb69c6a9_0_17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5" name="Google Shape;245;g399fb69c6a9_0_17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0" name="Google Shape;270;p9: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p1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5" name="Google Shape;285;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b="1"/>
              <a:t>Reasoning for Task Design:</a:t>
            </a:r>
            <a:endParaRPr/>
          </a:p>
          <a:p>
            <a:pPr marL="0" lvl="0" indent="0" algn="l" rtl="0">
              <a:lnSpc>
                <a:spcPct val="100000"/>
              </a:lnSpc>
              <a:spcBef>
                <a:spcPts val="0"/>
              </a:spcBef>
              <a:spcAft>
                <a:spcPts val="0"/>
              </a:spcAft>
              <a:buSzPts val="1400"/>
              <a:buNone/>
            </a:pPr>
            <a:r>
              <a:rPr lang="en-CA" b="1"/>
              <a:t>Voltage Sensor and Pump Current Sensor</a:t>
            </a:r>
            <a:r>
              <a:rPr lang="en-CA"/>
              <a:t> tasks are lower priority because they are periodic tasks responsible for reading data and setting error flags. They don’t need real-time intervention.</a:t>
            </a:r>
            <a:endParaRPr/>
          </a:p>
          <a:p>
            <a:pPr marL="0" lvl="0" indent="0" algn="l" rtl="0">
              <a:lnSpc>
                <a:spcPct val="100000"/>
              </a:lnSpc>
              <a:spcBef>
                <a:spcPts val="0"/>
              </a:spcBef>
              <a:spcAft>
                <a:spcPts val="0"/>
              </a:spcAft>
              <a:buSzPts val="1400"/>
              <a:buNone/>
            </a:pPr>
            <a:r>
              <a:rPr lang="en-CA" b="1"/>
              <a:t>Pump Control Task</a:t>
            </a:r>
            <a:r>
              <a:rPr lang="en-CA"/>
              <a:t> needs higher priority because it directly controls the pump, which is critical to the system. Immediate response is necessary to ensure the pump operates only when the state is valid.</a:t>
            </a:r>
            <a:endParaRPr/>
          </a:p>
          <a:p>
            <a:pPr marL="0" lvl="0" indent="0" algn="l" rtl="0">
              <a:lnSpc>
                <a:spcPct val="100000"/>
              </a:lnSpc>
              <a:spcBef>
                <a:spcPts val="0"/>
              </a:spcBef>
              <a:spcAft>
                <a:spcPts val="0"/>
              </a:spcAft>
              <a:buSzPts val="1400"/>
              <a:buNone/>
            </a:pPr>
            <a:r>
              <a:rPr lang="en-CA" b="1"/>
              <a:t>State Machine Task</a:t>
            </a:r>
            <a:r>
              <a:rPr lang="en-CA"/>
              <a:t> is the highest priority to manage state transitions promptly. It has to monitor both the voltage and current sensors and respond accordingly, handling errors and transitions between Charging, Discharging, and Standby states.</a:t>
            </a:r>
            <a:endParaRPr/>
          </a:p>
          <a:p>
            <a:pPr marL="0" lvl="0" indent="0" algn="l" rtl="0">
              <a:lnSpc>
                <a:spcPct val="100000"/>
              </a:lnSpc>
              <a:spcBef>
                <a:spcPts val="0"/>
              </a:spcBef>
              <a:spcAft>
                <a:spcPts val="0"/>
              </a:spcAft>
              <a:buSzPts val="1400"/>
              <a:buNone/>
            </a:pPr>
            <a:endParaRPr/>
          </a:p>
        </p:txBody>
      </p:sp>
      <p:sp>
        <p:nvSpPr>
          <p:cNvPr id="286" name="Google Shape;286;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CA"/>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3" name="Google Shape;303;p1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1" name="Google Shape;311;p1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9" name="Google Shape;319;p1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7" name="Google Shape;327;p1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2" name="Google Shape;342;p16: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3" name="Google Shape;353;p1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320"/>
              </a:spcBef>
              <a:spcAft>
                <a:spcPts val="0"/>
              </a:spcAft>
              <a:buNone/>
            </a:pPr>
            <a:r>
              <a:rPr lang="en-CA" sz="1600">
                <a:latin typeface="Calibri"/>
                <a:ea typeface="Calibri"/>
                <a:cs typeface="Calibri"/>
                <a:sym typeface="Calibri"/>
              </a:rPr>
              <a:t>The main content of this presentation is all about how I make reliable firmware from analyzing the requirement analysis to performing a verification</a:t>
            </a:r>
            <a:endParaRPr>
              <a:latin typeface="Calibri"/>
              <a:ea typeface="Calibri"/>
              <a:cs typeface="Calibri"/>
              <a:sym typeface="Calibri"/>
            </a:endParaRPr>
          </a:p>
        </p:txBody>
      </p:sp>
      <p:sp>
        <p:nvSpPr>
          <p:cNvPr id="99" name="Google Shape;99;p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4"/>
        <p:cNvGrpSpPr/>
        <p:nvPr/>
      </p:nvGrpSpPr>
      <p:grpSpPr>
        <a:xfrm>
          <a:off x="0" y="0"/>
          <a:ext cx="0" cy="0"/>
          <a:chOff x="0" y="0"/>
          <a:chExt cx="0" cy="0"/>
        </a:xfrm>
      </p:grpSpPr>
      <p:sp>
        <p:nvSpPr>
          <p:cNvPr id="365" name="Google Shape;365;g399fb69c6a9_0_3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66" name="Google Shape;366;g399fb69c6a9_0_3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399fb69c6a9_0_6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8" name="Google Shape;378;g399fb69c6a9_0_6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399fb69c6a9_0_8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1" name="Google Shape;391;g399fb69c6a9_0_8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399fb69c6a9_0_10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02" name="Google Shape;402;g399fb69c6a9_0_10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399fb69c6a9_0_11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14" name="Google Shape;414;g399fb69c6a9_0_11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399fb69c6a9_0_13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26" name="Google Shape;426;g399fb69c6a9_0_13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0" name="Google Shape;440;p2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49" name="Google Shape;449;p2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64" name="Google Shape;464;p2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79" name="Google Shape;479;p2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1" name="Google Shape;111;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87" name="Google Shape;487;p2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
        <p:cNvGrpSpPr/>
        <p:nvPr/>
      </p:nvGrpSpPr>
      <p:grpSpPr>
        <a:xfrm>
          <a:off x="0" y="0"/>
          <a:ext cx="0" cy="0"/>
          <a:chOff x="0" y="0"/>
          <a:chExt cx="0" cy="0"/>
        </a:xfrm>
      </p:grpSpPr>
      <p:sp>
        <p:nvSpPr>
          <p:cNvPr id="502" name="Google Shape;502;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03" name="Google Shape;503;p17: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3a593f84260_1_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Once upon the time</a:t>
            </a:r>
            <a:endParaRPr/>
          </a:p>
          <a:p>
            <a:pPr marL="0" lvl="0" indent="0" algn="l" rtl="0">
              <a:lnSpc>
                <a:spcPct val="100000"/>
              </a:lnSpc>
              <a:spcBef>
                <a:spcPts val="0"/>
              </a:spcBef>
              <a:spcAft>
                <a:spcPts val="0"/>
              </a:spcAft>
              <a:buSzPts val="1400"/>
              <a:buNone/>
            </a:pPr>
            <a:r>
              <a:rPr lang="en-CA"/>
              <a:t>I got a requirements from Santa, elves union. They want me making the first-time ever oven in the tall oak tree.</a:t>
            </a:r>
            <a:br>
              <a:rPr lang="en-CA"/>
            </a:br>
            <a:r>
              <a:rPr lang="en-CA"/>
              <a:t>The most important thing, I have to make a safe firmware for that oven accordingly to make sure Santas get out of any fire trouble this winter and deliver the gift for everyone on time</a:t>
            </a:r>
            <a:endParaRPr/>
          </a:p>
        </p:txBody>
      </p:sp>
      <p:sp>
        <p:nvSpPr>
          <p:cNvPr id="126" name="Google Shape;126;g3a593f84260_1_8: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a593f84260_1_2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a:t>Based on requirement, I made a 4 groups of goal</a:t>
            </a:r>
            <a:endParaRPr/>
          </a:p>
        </p:txBody>
      </p:sp>
      <p:sp>
        <p:nvSpPr>
          <p:cNvPr id="134" name="Google Shape;134;g3a593f84260_1_2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3a593f84260_1_52: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3a593f84260_1_5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CA"/>
              <a:t>The mision is quite clear. Try to main a setpoint temperature.</a:t>
            </a:r>
            <a:endParaRPr/>
          </a:p>
          <a:p>
            <a:pPr marL="0" lvl="0" indent="0" algn="l" rtl="0">
              <a:spcBef>
                <a:spcPts val="0"/>
              </a:spcBef>
              <a:spcAft>
                <a:spcPts val="0"/>
              </a:spcAft>
              <a:buNone/>
            </a:pPr>
            <a:endParaRPr/>
          </a:p>
        </p:txBody>
      </p:sp>
      <p:sp>
        <p:nvSpPr>
          <p:cNvPr id="146" name="Google Shape;146;g3a593f84260_1_5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CA"/>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CA" sz="1050" b="1">
                <a:solidFill>
                  <a:srgbClr val="222222"/>
                </a:solidFill>
                <a:highlight>
                  <a:srgbClr val="E1E9F7"/>
                </a:highlight>
                <a:latin typeface="Roboto"/>
                <a:ea typeface="Roboto"/>
                <a:cs typeface="Roboto"/>
                <a:sym typeface="Roboto"/>
              </a:rPr>
              <a:t>3_High-level functional requirements</a:t>
            </a:r>
            <a:endParaRPr sz="1050" b="1">
              <a:solidFill>
                <a:srgbClr val="222222"/>
              </a:solidFill>
              <a:highlight>
                <a:srgbClr val="E1E9F7"/>
              </a:highlight>
              <a:latin typeface="Roboto"/>
              <a:ea typeface="Roboto"/>
              <a:cs typeface="Roboto"/>
              <a:sym typeface="Roboto"/>
            </a:endParaRPr>
          </a:p>
          <a:p>
            <a:pPr marL="0" lvl="0" indent="0" algn="l" rtl="0">
              <a:lnSpc>
                <a:spcPct val="100000"/>
              </a:lnSpc>
              <a:spcBef>
                <a:spcPts val="0"/>
              </a:spcBef>
              <a:spcAft>
                <a:spcPts val="0"/>
              </a:spcAft>
              <a:buSzPts val="1400"/>
              <a:buNone/>
            </a:pPr>
            <a:r>
              <a:rPr lang="en-CA" sz="1050" b="1">
                <a:solidFill>
                  <a:srgbClr val="222222"/>
                </a:solidFill>
                <a:highlight>
                  <a:srgbClr val="E1E9F7"/>
                </a:highlight>
                <a:latin typeface="Roboto"/>
                <a:ea typeface="Roboto"/>
                <a:cs typeface="Roboto"/>
                <a:sym typeface="Roboto"/>
              </a:rPr>
              <a:t>Requirement Traceabiilty Matrix</a:t>
            </a:r>
            <a:endParaRPr sz="1050" b="1">
              <a:solidFill>
                <a:srgbClr val="222222"/>
              </a:solidFill>
              <a:highlight>
                <a:srgbClr val="E1E9F7"/>
              </a:highlight>
              <a:latin typeface="Roboto"/>
              <a:ea typeface="Roboto"/>
              <a:cs typeface="Roboto"/>
              <a:sym typeface="Roboto"/>
            </a:endParaRPr>
          </a:p>
        </p:txBody>
      </p:sp>
      <p:sp>
        <p:nvSpPr>
          <p:cNvPr id="155" name="Google Shape;155;p4: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3" name="Google Shape;163;p5: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399f6197e88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7" name="Google Shape;177;g399f6197e88_0_0: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
        <p:cNvGrpSpPr/>
        <p:nvPr/>
      </p:nvGrpSpPr>
      <p:grpSpPr>
        <a:xfrm>
          <a:off x="0" y="0"/>
          <a:ext cx="0" cy="0"/>
          <a:chOff x="0" y="0"/>
          <a:chExt cx="0" cy="0"/>
        </a:xfrm>
      </p:grpSpPr>
      <p:sp>
        <p:nvSpPr>
          <p:cNvPr id="16" name="Google Shape;16;p2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2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2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3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36"/>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75" name="Google Shape;75;p3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3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37"/>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37"/>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81" name="Google Shape;81;p3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3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3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28"/>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lnSpc>
                <a:spcPct val="100000"/>
              </a:lnSpc>
              <a:spcBef>
                <a:spcPts val="360"/>
              </a:spcBef>
              <a:spcAft>
                <a:spcPts val="0"/>
              </a:spcAft>
              <a:buClr>
                <a:schemeClr val="dk1"/>
              </a:buClr>
              <a:buSzPts val="1800"/>
              <a:buChar char="•"/>
              <a:defRPr/>
            </a:lvl1pPr>
            <a:lvl2pPr marL="914400" lvl="1" indent="-342900" algn="l">
              <a:lnSpc>
                <a:spcPct val="100000"/>
              </a:lnSpc>
              <a:spcBef>
                <a:spcPts val="360"/>
              </a:spcBef>
              <a:spcAft>
                <a:spcPts val="0"/>
              </a:spcAft>
              <a:buClr>
                <a:schemeClr val="dk1"/>
              </a:buClr>
              <a:buSzPts val="1800"/>
              <a:buChar char="–"/>
              <a:defRPr/>
            </a:lvl2pPr>
            <a:lvl3pPr marL="1371600" lvl="2" indent="-342900" algn="l">
              <a:lnSpc>
                <a:spcPct val="100000"/>
              </a:lnSpc>
              <a:spcBef>
                <a:spcPts val="360"/>
              </a:spcBef>
              <a:spcAft>
                <a:spcPts val="0"/>
              </a:spcAft>
              <a:buClr>
                <a:schemeClr val="dk1"/>
              </a:buClr>
              <a:buSzPts val="1800"/>
              <a:buChar char="•"/>
              <a:defRPr/>
            </a:lvl3pPr>
            <a:lvl4pPr marL="1828800" lvl="3" indent="-342900" algn="l">
              <a:lnSpc>
                <a:spcPct val="100000"/>
              </a:lnSpc>
              <a:spcBef>
                <a:spcPts val="360"/>
              </a:spcBef>
              <a:spcAft>
                <a:spcPts val="0"/>
              </a:spcAft>
              <a:buClr>
                <a:schemeClr val="dk1"/>
              </a:buClr>
              <a:buSzPts val="1800"/>
              <a:buChar char="–"/>
              <a:defRPr/>
            </a:lvl4pPr>
            <a:lvl5pPr marL="2286000" lvl="4" indent="-342900" algn="l">
              <a:lnSpc>
                <a:spcPct val="100000"/>
              </a:lnSpc>
              <a:spcBef>
                <a:spcPts val="360"/>
              </a:spcBef>
              <a:spcAft>
                <a:spcPts val="0"/>
              </a:spcAft>
              <a:buClr>
                <a:schemeClr val="dk1"/>
              </a:buClr>
              <a:buSzPts val="1800"/>
              <a:buChar char="»"/>
              <a:defRPr/>
            </a:lvl5pPr>
            <a:lvl6pPr marL="2743200" lvl="5" indent="-342900" algn="l">
              <a:lnSpc>
                <a:spcPct val="100000"/>
              </a:lnSpc>
              <a:spcBef>
                <a:spcPts val="360"/>
              </a:spcBef>
              <a:spcAft>
                <a:spcPts val="0"/>
              </a:spcAft>
              <a:buClr>
                <a:schemeClr val="dk1"/>
              </a:buClr>
              <a:buSzPts val="1800"/>
              <a:buChar char="•"/>
              <a:defRPr/>
            </a:lvl6pPr>
            <a:lvl7pPr marL="3200400" lvl="6" indent="-342900" algn="l">
              <a:lnSpc>
                <a:spcPct val="100000"/>
              </a:lnSpc>
              <a:spcBef>
                <a:spcPts val="360"/>
              </a:spcBef>
              <a:spcAft>
                <a:spcPts val="0"/>
              </a:spcAft>
              <a:buClr>
                <a:schemeClr val="dk1"/>
              </a:buClr>
              <a:buSzPts val="1800"/>
              <a:buChar char="•"/>
              <a:defRPr/>
            </a:lvl7pPr>
            <a:lvl8pPr marL="3657600" lvl="7" indent="-342900" algn="l">
              <a:lnSpc>
                <a:spcPct val="100000"/>
              </a:lnSpc>
              <a:spcBef>
                <a:spcPts val="360"/>
              </a:spcBef>
              <a:spcAft>
                <a:spcPts val="0"/>
              </a:spcAft>
              <a:buClr>
                <a:schemeClr val="dk1"/>
              </a:buClr>
              <a:buSzPts val="1800"/>
              <a:buChar char="•"/>
              <a:defRPr/>
            </a:lvl8pPr>
            <a:lvl9pPr marL="4114800" lvl="8" indent="-342900" algn="l">
              <a:lnSpc>
                <a:spcPct val="100000"/>
              </a:lnSpc>
              <a:spcBef>
                <a:spcPts val="360"/>
              </a:spcBef>
              <a:spcAft>
                <a:spcPts val="0"/>
              </a:spcAft>
              <a:buClr>
                <a:schemeClr val="dk1"/>
              </a:buClr>
              <a:buSzPts val="1800"/>
              <a:buChar char="•"/>
              <a:defRPr/>
            </a:lvl9pPr>
          </a:lstStyle>
          <a:p>
            <a:endParaRPr/>
          </a:p>
        </p:txBody>
      </p:sp>
      <p:sp>
        <p:nvSpPr>
          <p:cNvPr id="23" name="Google Shape;23;p2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2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6"/>
        <p:cNvGrpSpPr/>
        <p:nvPr/>
      </p:nvGrpSpPr>
      <p:grpSpPr>
        <a:xfrm>
          <a:off x="0" y="0"/>
          <a:ext cx="0" cy="0"/>
          <a:chOff x="0" y="0"/>
          <a:chExt cx="0" cy="0"/>
        </a:xfrm>
      </p:grpSpPr>
      <p:sp>
        <p:nvSpPr>
          <p:cNvPr id="27" name="Google Shape;27;p29"/>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29"/>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a:endParaRPr/>
          </a:p>
        </p:txBody>
      </p:sp>
      <p:sp>
        <p:nvSpPr>
          <p:cNvPr id="29" name="Google Shape;29;p2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sp>
        <p:nvSpPr>
          <p:cNvPr id="33" name="Google Shape;33;p30"/>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lnSpc>
                <a:spcPct val="100000"/>
              </a:lnSpc>
              <a:spcBef>
                <a:spcPts val="0"/>
              </a:spcBef>
              <a:spcAft>
                <a:spcPts val="0"/>
              </a:spcAft>
              <a:buClr>
                <a:schemeClr val="dk1"/>
              </a:buClr>
              <a:buSzPts val="4000"/>
              <a:buFont typeface="Calibri"/>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30"/>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00"/>
              </a:spcBef>
              <a:spcAft>
                <a:spcPts val="0"/>
              </a:spcAft>
              <a:buClr>
                <a:srgbClr val="888888"/>
              </a:buClr>
              <a:buSzPts val="2000"/>
              <a:buNone/>
              <a:defRPr sz="2000">
                <a:solidFill>
                  <a:srgbClr val="888888"/>
                </a:solidFill>
              </a:defRPr>
            </a:lvl1pPr>
            <a:lvl2pPr marL="914400" lvl="1" indent="-228600" algn="l">
              <a:lnSpc>
                <a:spcPct val="100000"/>
              </a:lnSpc>
              <a:spcBef>
                <a:spcPts val="360"/>
              </a:spcBef>
              <a:spcAft>
                <a:spcPts val="0"/>
              </a:spcAft>
              <a:buClr>
                <a:srgbClr val="888888"/>
              </a:buClr>
              <a:buSzPts val="1800"/>
              <a:buNone/>
              <a:defRPr sz="1800">
                <a:solidFill>
                  <a:srgbClr val="888888"/>
                </a:solidFill>
              </a:defRPr>
            </a:lvl2pPr>
            <a:lvl3pPr marL="1371600" lvl="2" indent="-228600" algn="l">
              <a:lnSpc>
                <a:spcPct val="100000"/>
              </a:lnSpc>
              <a:spcBef>
                <a:spcPts val="320"/>
              </a:spcBef>
              <a:spcAft>
                <a:spcPts val="0"/>
              </a:spcAft>
              <a:buClr>
                <a:srgbClr val="888888"/>
              </a:buClr>
              <a:buSzPts val="1600"/>
              <a:buNone/>
              <a:defRPr sz="1600">
                <a:solidFill>
                  <a:srgbClr val="888888"/>
                </a:solidFill>
              </a:defRPr>
            </a:lvl3pPr>
            <a:lvl4pPr marL="1828800" lvl="3" indent="-228600" algn="l">
              <a:lnSpc>
                <a:spcPct val="100000"/>
              </a:lnSpc>
              <a:spcBef>
                <a:spcPts val="280"/>
              </a:spcBef>
              <a:spcAft>
                <a:spcPts val="0"/>
              </a:spcAft>
              <a:buClr>
                <a:srgbClr val="888888"/>
              </a:buClr>
              <a:buSzPts val="1400"/>
              <a:buNone/>
              <a:defRPr sz="1400">
                <a:solidFill>
                  <a:srgbClr val="888888"/>
                </a:solidFill>
              </a:defRPr>
            </a:lvl4pPr>
            <a:lvl5pPr marL="2286000" lvl="4" indent="-228600" algn="l">
              <a:lnSpc>
                <a:spcPct val="100000"/>
              </a:lnSpc>
              <a:spcBef>
                <a:spcPts val="280"/>
              </a:spcBef>
              <a:spcAft>
                <a:spcPts val="0"/>
              </a:spcAft>
              <a:buClr>
                <a:srgbClr val="888888"/>
              </a:buClr>
              <a:buSzPts val="1400"/>
              <a:buNone/>
              <a:defRPr sz="1400">
                <a:solidFill>
                  <a:srgbClr val="888888"/>
                </a:solidFill>
              </a:defRPr>
            </a:lvl5pPr>
            <a:lvl6pPr marL="2743200" lvl="5" indent="-228600" algn="l">
              <a:lnSpc>
                <a:spcPct val="100000"/>
              </a:lnSpc>
              <a:spcBef>
                <a:spcPts val="280"/>
              </a:spcBef>
              <a:spcAft>
                <a:spcPts val="0"/>
              </a:spcAft>
              <a:buClr>
                <a:srgbClr val="888888"/>
              </a:buClr>
              <a:buSzPts val="1400"/>
              <a:buNone/>
              <a:defRPr sz="1400">
                <a:solidFill>
                  <a:srgbClr val="888888"/>
                </a:solidFill>
              </a:defRPr>
            </a:lvl6pPr>
            <a:lvl7pPr marL="3200400" lvl="6" indent="-228600" algn="l">
              <a:lnSpc>
                <a:spcPct val="100000"/>
              </a:lnSpc>
              <a:spcBef>
                <a:spcPts val="280"/>
              </a:spcBef>
              <a:spcAft>
                <a:spcPts val="0"/>
              </a:spcAft>
              <a:buClr>
                <a:srgbClr val="888888"/>
              </a:buClr>
              <a:buSzPts val="1400"/>
              <a:buNone/>
              <a:defRPr sz="1400">
                <a:solidFill>
                  <a:srgbClr val="888888"/>
                </a:solidFill>
              </a:defRPr>
            </a:lvl7pPr>
            <a:lvl8pPr marL="3657600" lvl="7" indent="-228600" algn="l">
              <a:lnSpc>
                <a:spcPct val="100000"/>
              </a:lnSpc>
              <a:spcBef>
                <a:spcPts val="280"/>
              </a:spcBef>
              <a:spcAft>
                <a:spcPts val="0"/>
              </a:spcAft>
              <a:buClr>
                <a:srgbClr val="888888"/>
              </a:buClr>
              <a:buSzPts val="1400"/>
              <a:buNone/>
              <a:defRPr sz="1400">
                <a:solidFill>
                  <a:srgbClr val="888888"/>
                </a:solidFill>
              </a:defRPr>
            </a:lvl8pPr>
            <a:lvl9pPr marL="4114800" lvl="8" indent="-228600" algn="l">
              <a:lnSpc>
                <a:spcPct val="100000"/>
              </a:lnSpc>
              <a:spcBef>
                <a:spcPts val="280"/>
              </a:spcBef>
              <a:spcAft>
                <a:spcPts val="0"/>
              </a:spcAft>
              <a:buClr>
                <a:srgbClr val="888888"/>
              </a:buClr>
              <a:buSzPts val="1400"/>
              <a:buNone/>
              <a:defRPr sz="1400">
                <a:solidFill>
                  <a:srgbClr val="888888"/>
                </a:solidFill>
              </a:defRPr>
            </a:lvl9pPr>
          </a:lstStyle>
          <a:p>
            <a:endParaRPr/>
          </a:p>
        </p:txBody>
      </p:sp>
      <p:sp>
        <p:nvSpPr>
          <p:cNvPr id="35" name="Google Shape;35;p3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3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3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8"/>
        <p:cNvGrpSpPr/>
        <p:nvPr/>
      </p:nvGrpSpPr>
      <p:grpSpPr>
        <a:xfrm>
          <a:off x="0" y="0"/>
          <a:ext cx="0" cy="0"/>
          <a:chOff x="0" y="0"/>
          <a:chExt cx="0" cy="0"/>
        </a:xfrm>
      </p:grpSpPr>
      <p:sp>
        <p:nvSpPr>
          <p:cNvPr id="39" name="Google Shape;39;p3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31"/>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1" name="Google Shape;41;p31"/>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lnSpc>
                <a:spcPct val="100000"/>
              </a:lnSpc>
              <a:spcBef>
                <a:spcPts val="560"/>
              </a:spcBef>
              <a:spcAft>
                <a:spcPts val="0"/>
              </a:spcAft>
              <a:buClr>
                <a:schemeClr val="dk1"/>
              </a:buClr>
              <a:buSzPts val="2800"/>
              <a:buChar char="•"/>
              <a:defRPr sz="2800"/>
            </a:lvl1pPr>
            <a:lvl2pPr marL="914400" lvl="1" indent="-381000" algn="l">
              <a:lnSpc>
                <a:spcPct val="100000"/>
              </a:lnSpc>
              <a:spcBef>
                <a:spcPts val="480"/>
              </a:spcBef>
              <a:spcAft>
                <a:spcPts val="0"/>
              </a:spcAft>
              <a:buClr>
                <a:schemeClr val="dk1"/>
              </a:buClr>
              <a:buSzPts val="2400"/>
              <a:buChar char="–"/>
              <a:defRPr sz="2400"/>
            </a:lvl2pPr>
            <a:lvl3pPr marL="1371600" lvl="2" indent="-355600" algn="l">
              <a:lnSpc>
                <a:spcPct val="100000"/>
              </a:lnSpc>
              <a:spcBef>
                <a:spcPts val="400"/>
              </a:spcBef>
              <a:spcAft>
                <a:spcPts val="0"/>
              </a:spcAft>
              <a:buClr>
                <a:schemeClr val="dk1"/>
              </a:buClr>
              <a:buSzPts val="2000"/>
              <a:buChar char="•"/>
              <a:defRPr sz="2000"/>
            </a:lvl3pPr>
            <a:lvl4pPr marL="1828800" lvl="3" indent="-342900" algn="l">
              <a:lnSpc>
                <a:spcPct val="100000"/>
              </a:lnSpc>
              <a:spcBef>
                <a:spcPts val="360"/>
              </a:spcBef>
              <a:spcAft>
                <a:spcPts val="0"/>
              </a:spcAft>
              <a:buClr>
                <a:schemeClr val="dk1"/>
              </a:buClr>
              <a:buSzPts val="1800"/>
              <a:buChar char="–"/>
              <a:defRPr sz="1800"/>
            </a:lvl4pPr>
            <a:lvl5pPr marL="2286000" lvl="4" indent="-342900" algn="l">
              <a:lnSpc>
                <a:spcPct val="100000"/>
              </a:lnSpc>
              <a:spcBef>
                <a:spcPts val="360"/>
              </a:spcBef>
              <a:spcAft>
                <a:spcPts val="0"/>
              </a:spcAft>
              <a:buClr>
                <a:schemeClr val="dk1"/>
              </a:buClr>
              <a:buSzPts val="1800"/>
              <a:buChar char="»"/>
              <a:defRPr sz="1800"/>
            </a:lvl5pPr>
            <a:lvl6pPr marL="2743200" lvl="5" indent="-342900" algn="l">
              <a:lnSpc>
                <a:spcPct val="100000"/>
              </a:lnSpc>
              <a:spcBef>
                <a:spcPts val="360"/>
              </a:spcBef>
              <a:spcAft>
                <a:spcPts val="0"/>
              </a:spcAft>
              <a:buClr>
                <a:schemeClr val="dk1"/>
              </a:buClr>
              <a:buSzPts val="1800"/>
              <a:buChar char="•"/>
              <a:defRPr sz="1800"/>
            </a:lvl6pPr>
            <a:lvl7pPr marL="3200400" lvl="6" indent="-342900" algn="l">
              <a:lnSpc>
                <a:spcPct val="100000"/>
              </a:lnSpc>
              <a:spcBef>
                <a:spcPts val="360"/>
              </a:spcBef>
              <a:spcAft>
                <a:spcPts val="0"/>
              </a:spcAft>
              <a:buClr>
                <a:schemeClr val="dk1"/>
              </a:buClr>
              <a:buSzPts val="1800"/>
              <a:buChar char="•"/>
              <a:defRPr sz="1800"/>
            </a:lvl7pPr>
            <a:lvl8pPr marL="3657600" lvl="7" indent="-342900" algn="l">
              <a:lnSpc>
                <a:spcPct val="100000"/>
              </a:lnSpc>
              <a:spcBef>
                <a:spcPts val="360"/>
              </a:spcBef>
              <a:spcAft>
                <a:spcPts val="0"/>
              </a:spcAft>
              <a:buClr>
                <a:schemeClr val="dk1"/>
              </a:buClr>
              <a:buSzPts val="1800"/>
              <a:buChar char="•"/>
              <a:defRPr sz="1800"/>
            </a:lvl8pPr>
            <a:lvl9pPr marL="4114800" lvl="8" indent="-342900" algn="l">
              <a:lnSpc>
                <a:spcPct val="100000"/>
              </a:lnSpc>
              <a:spcBef>
                <a:spcPts val="360"/>
              </a:spcBef>
              <a:spcAft>
                <a:spcPts val="0"/>
              </a:spcAft>
              <a:buClr>
                <a:schemeClr val="dk1"/>
              </a:buClr>
              <a:buSzPts val="1800"/>
              <a:buChar char="•"/>
              <a:defRPr sz="1800"/>
            </a:lvl9pPr>
          </a:lstStyle>
          <a:p>
            <a:endParaRPr/>
          </a:p>
        </p:txBody>
      </p:sp>
      <p:sp>
        <p:nvSpPr>
          <p:cNvPr id="42" name="Google Shape;42;p3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3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3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5"/>
        <p:cNvGrpSpPr/>
        <p:nvPr/>
      </p:nvGrpSpPr>
      <p:grpSpPr>
        <a:xfrm>
          <a:off x="0" y="0"/>
          <a:ext cx="0" cy="0"/>
          <a:chOff x="0" y="0"/>
          <a:chExt cx="0" cy="0"/>
        </a:xfrm>
      </p:grpSpPr>
      <p:sp>
        <p:nvSpPr>
          <p:cNvPr id="46" name="Google Shape;46;p3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2"/>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48" name="Google Shape;48;p32"/>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49" name="Google Shape;49;p32"/>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480"/>
              </a:spcBef>
              <a:spcAft>
                <a:spcPts val="0"/>
              </a:spcAft>
              <a:buClr>
                <a:schemeClr val="dk1"/>
              </a:buClr>
              <a:buSzPts val="2400"/>
              <a:buNone/>
              <a:defRPr sz="2400" b="1"/>
            </a:lvl1pPr>
            <a:lvl2pPr marL="914400" lvl="1" indent="-228600" algn="l">
              <a:lnSpc>
                <a:spcPct val="100000"/>
              </a:lnSpc>
              <a:spcBef>
                <a:spcPts val="400"/>
              </a:spcBef>
              <a:spcAft>
                <a:spcPts val="0"/>
              </a:spcAft>
              <a:buClr>
                <a:schemeClr val="dk1"/>
              </a:buClr>
              <a:buSzPts val="2000"/>
              <a:buNone/>
              <a:defRPr sz="2000" b="1"/>
            </a:lvl2pPr>
            <a:lvl3pPr marL="1371600" lvl="2" indent="-228600" algn="l">
              <a:lnSpc>
                <a:spcPct val="100000"/>
              </a:lnSpc>
              <a:spcBef>
                <a:spcPts val="360"/>
              </a:spcBef>
              <a:spcAft>
                <a:spcPts val="0"/>
              </a:spcAft>
              <a:buClr>
                <a:schemeClr val="dk1"/>
              </a:buClr>
              <a:buSzPts val="1800"/>
              <a:buNone/>
              <a:defRPr sz="1800" b="1"/>
            </a:lvl3pPr>
            <a:lvl4pPr marL="1828800" lvl="3" indent="-228600" algn="l">
              <a:lnSpc>
                <a:spcPct val="100000"/>
              </a:lnSpc>
              <a:spcBef>
                <a:spcPts val="320"/>
              </a:spcBef>
              <a:spcAft>
                <a:spcPts val="0"/>
              </a:spcAft>
              <a:buClr>
                <a:schemeClr val="dk1"/>
              </a:buClr>
              <a:buSzPts val="1600"/>
              <a:buNone/>
              <a:defRPr sz="1600" b="1"/>
            </a:lvl4pPr>
            <a:lvl5pPr marL="2286000" lvl="4" indent="-228600" algn="l">
              <a:lnSpc>
                <a:spcPct val="100000"/>
              </a:lnSpc>
              <a:spcBef>
                <a:spcPts val="320"/>
              </a:spcBef>
              <a:spcAft>
                <a:spcPts val="0"/>
              </a:spcAft>
              <a:buClr>
                <a:schemeClr val="dk1"/>
              </a:buClr>
              <a:buSzPts val="1600"/>
              <a:buNone/>
              <a:defRPr sz="1600" b="1"/>
            </a:lvl5pPr>
            <a:lvl6pPr marL="2743200" lvl="5" indent="-228600" algn="l">
              <a:lnSpc>
                <a:spcPct val="100000"/>
              </a:lnSpc>
              <a:spcBef>
                <a:spcPts val="320"/>
              </a:spcBef>
              <a:spcAft>
                <a:spcPts val="0"/>
              </a:spcAft>
              <a:buClr>
                <a:schemeClr val="dk1"/>
              </a:buClr>
              <a:buSzPts val="1600"/>
              <a:buNone/>
              <a:defRPr sz="1600" b="1"/>
            </a:lvl6pPr>
            <a:lvl7pPr marL="3200400" lvl="6" indent="-228600" algn="l">
              <a:lnSpc>
                <a:spcPct val="100000"/>
              </a:lnSpc>
              <a:spcBef>
                <a:spcPts val="320"/>
              </a:spcBef>
              <a:spcAft>
                <a:spcPts val="0"/>
              </a:spcAft>
              <a:buClr>
                <a:schemeClr val="dk1"/>
              </a:buClr>
              <a:buSzPts val="1600"/>
              <a:buNone/>
              <a:defRPr sz="1600" b="1"/>
            </a:lvl7pPr>
            <a:lvl8pPr marL="3657600" lvl="7" indent="-228600" algn="l">
              <a:lnSpc>
                <a:spcPct val="100000"/>
              </a:lnSpc>
              <a:spcBef>
                <a:spcPts val="320"/>
              </a:spcBef>
              <a:spcAft>
                <a:spcPts val="0"/>
              </a:spcAft>
              <a:buClr>
                <a:schemeClr val="dk1"/>
              </a:buClr>
              <a:buSzPts val="1600"/>
              <a:buNone/>
              <a:defRPr sz="1600" b="1"/>
            </a:lvl8pPr>
            <a:lvl9pPr marL="4114800" lvl="8" indent="-228600" algn="l">
              <a:lnSpc>
                <a:spcPct val="100000"/>
              </a:lnSpc>
              <a:spcBef>
                <a:spcPts val="320"/>
              </a:spcBef>
              <a:spcAft>
                <a:spcPts val="0"/>
              </a:spcAft>
              <a:buClr>
                <a:schemeClr val="dk1"/>
              </a:buClr>
              <a:buSzPts val="1600"/>
              <a:buNone/>
              <a:defRPr sz="1600" b="1"/>
            </a:lvl9pPr>
          </a:lstStyle>
          <a:p>
            <a:endParaRPr/>
          </a:p>
        </p:txBody>
      </p:sp>
      <p:sp>
        <p:nvSpPr>
          <p:cNvPr id="50" name="Google Shape;50;p32"/>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lnSpc>
                <a:spcPct val="100000"/>
              </a:lnSpc>
              <a:spcBef>
                <a:spcPts val="480"/>
              </a:spcBef>
              <a:spcAft>
                <a:spcPts val="0"/>
              </a:spcAft>
              <a:buClr>
                <a:schemeClr val="dk1"/>
              </a:buClr>
              <a:buSzPts val="2400"/>
              <a:buChar char="•"/>
              <a:defRPr sz="2400"/>
            </a:lvl1pPr>
            <a:lvl2pPr marL="914400" lvl="1" indent="-355600" algn="l">
              <a:lnSpc>
                <a:spcPct val="100000"/>
              </a:lnSpc>
              <a:spcBef>
                <a:spcPts val="400"/>
              </a:spcBef>
              <a:spcAft>
                <a:spcPts val="0"/>
              </a:spcAft>
              <a:buClr>
                <a:schemeClr val="dk1"/>
              </a:buClr>
              <a:buSzPts val="2000"/>
              <a:buChar char="–"/>
              <a:defRPr sz="2000"/>
            </a:lvl2pPr>
            <a:lvl3pPr marL="1371600" lvl="2" indent="-342900" algn="l">
              <a:lnSpc>
                <a:spcPct val="100000"/>
              </a:lnSpc>
              <a:spcBef>
                <a:spcPts val="360"/>
              </a:spcBef>
              <a:spcAft>
                <a:spcPts val="0"/>
              </a:spcAft>
              <a:buClr>
                <a:schemeClr val="dk1"/>
              </a:buClr>
              <a:buSzPts val="1800"/>
              <a:buChar char="•"/>
              <a:defRPr sz="1800"/>
            </a:lvl3pPr>
            <a:lvl4pPr marL="1828800" lvl="3" indent="-330200" algn="l">
              <a:lnSpc>
                <a:spcPct val="100000"/>
              </a:lnSpc>
              <a:spcBef>
                <a:spcPts val="320"/>
              </a:spcBef>
              <a:spcAft>
                <a:spcPts val="0"/>
              </a:spcAft>
              <a:buClr>
                <a:schemeClr val="dk1"/>
              </a:buClr>
              <a:buSzPts val="1600"/>
              <a:buChar char="–"/>
              <a:defRPr sz="1600"/>
            </a:lvl4pPr>
            <a:lvl5pPr marL="2286000" lvl="4" indent="-330200" algn="l">
              <a:lnSpc>
                <a:spcPct val="100000"/>
              </a:lnSpc>
              <a:spcBef>
                <a:spcPts val="320"/>
              </a:spcBef>
              <a:spcAft>
                <a:spcPts val="0"/>
              </a:spcAft>
              <a:buClr>
                <a:schemeClr val="dk1"/>
              </a:buClr>
              <a:buSzPts val="1600"/>
              <a:buChar char="»"/>
              <a:defRPr sz="1600"/>
            </a:lvl5pPr>
            <a:lvl6pPr marL="2743200" lvl="5" indent="-330200" algn="l">
              <a:lnSpc>
                <a:spcPct val="100000"/>
              </a:lnSpc>
              <a:spcBef>
                <a:spcPts val="320"/>
              </a:spcBef>
              <a:spcAft>
                <a:spcPts val="0"/>
              </a:spcAft>
              <a:buClr>
                <a:schemeClr val="dk1"/>
              </a:buClr>
              <a:buSzPts val="1600"/>
              <a:buChar char="•"/>
              <a:defRPr sz="1600"/>
            </a:lvl6pPr>
            <a:lvl7pPr marL="3200400" lvl="6" indent="-330200" algn="l">
              <a:lnSpc>
                <a:spcPct val="100000"/>
              </a:lnSpc>
              <a:spcBef>
                <a:spcPts val="320"/>
              </a:spcBef>
              <a:spcAft>
                <a:spcPts val="0"/>
              </a:spcAft>
              <a:buClr>
                <a:schemeClr val="dk1"/>
              </a:buClr>
              <a:buSzPts val="1600"/>
              <a:buChar char="•"/>
              <a:defRPr sz="1600"/>
            </a:lvl7pPr>
            <a:lvl8pPr marL="3657600" lvl="7" indent="-330200" algn="l">
              <a:lnSpc>
                <a:spcPct val="100000"/>
              </a:lnSpc>
              <a:spcBef>
                <a:spcPts val="320"/>
              </a:spcBef>
              <a:spcAft>
                <a:spcPts val="0"/>
              </a:spcAft>
              <a:buClr>
                <a:schemeClr val="dk1"/>
              </a:buClr>
              <a:buSzPts val="1600"/>
              <a:buChar char="•"/>
              <a:defRPr sz="1600"/>
            </a:lvl8pPr>
            <a:lvl9pPr marL="4114800" lvl="8" indent="-330200" algn="l">
              <a:lnSpc>
                <a:spcPct val="100000"/>
              </a:lnSpc>
              <a:spcBef>
                <a:spcPts val="320"/>
              </a:spcBef>
              <a:spcAft>
                <a:spcPts val="0"/>
              </a:spcAft>
              <a:buClr>
                <a:schemeClr val="dk1"/>
              </a:buClr>
              <a:buSzPts val="1600"/>
              <a:buChar char="•"/>
              <a:defRPr sz="1600"/>
            </a:lvl9pPr>
          </a:lstStyle>
          <a:p>
            <a:endParaRPr/>
          </a:p>
        </p:txBody>
      </p:sp>
      <p:sp>
        <p:nvSpPr>
          <p:cNvPr id="51" name="Google Shape;51;p3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3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3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3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34"/>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4"/>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lnSpc>
                <a:spcPct val="100000"/>
              </a:lnSpc>
              <a:spcBef>
                <a:spcPts val="640"/>
              </a:spcBef>
              <a:spcAft>
                <a:spcPts val="0"/>
              </a:spcAft>
              <a:buClr>
                <a:schemeClr val="dk1"/>
              </a:buClr>
              <a:buSzPts val="3200"/>
              <a:buChar char="•"/>
              <a:defRPr sz="3200"/>
            </a:lvl1pPr>
            <a:lvl2pPr marL="914400" lvl="1" indent="-406400" algn="l">
              <a:lnSpc>
                <a:spcPct val="100000"/>
              </a:lnSpc>
              <a:spcBef>
                <a:spcPts val="560"/>
              </a:spcBef>
              <a:spcAft>
                <a:spcPts val="0"/>
              </a:spcAft>
              <a:buClr>
                <a:schemeClr val="dk1"/>
              </a:buClr>
              <a:buSzPts val="2800"/>
              <a:buChar char="–"/>
              <a:defRPr sz="2800"/>
            </a:lvl2pPr>
            <a:lvl3pPr marL="1371600" lvl="2" indent="-381000" algn="l">
              <a:lnSpc>
                <a:spcPct val="100000"/>
              </a:lnSpc>
              <a:spcBef>
                <a:spcPts val="480"/>
              </a:spcBef>
              <a:spcAft>
                <a:spcPts val="0"/>
              </a:spcAft>
              <a:buClr>
                <a:schemeClr val="dk1"/>
              </a:buClr>
              <a:buSzPts val="2400"/>
              <a:buChar char="•"/>
              <a:defRPr sz="2400"/>
            </a:lvl3pPr>
            <a:lvl4pPr marL="1828800" lvl="3" indent="-355600" algn="l">
              <a:lnSpc>
                <a:spcPct val="100000"/>
              </a:lnSpc>
              <a:spcBef>
                <a:spcPts val="400"/>
              </a:spcBef>
              <a:spcAft>
                <a:spcPts val="0"/>
              </a:spcAft>
              <a:buClr>
                <a:schemeClr val="dk1"/>
              </a:buClr>
              <a:buSzPts val="2000"/>
              <a:buChar char="–"/>
              <a:defRPr sz="2000"/>
            </a:lvl4pPr>
            <a:lvl5pPr marL="2286000" lvl="4" indent="-355600" algn="l">
              <a:lnSpc>
                <a:spcPct val="100000"/>
              </a:lnSpc>
              <a:spcBef>
                <a:spcPts val="400"/>
              </a:spcBef>
              <a:spcAft>
                <a:spcPts val="0"/>
              </a:spcAft>
              <a:buClr>
                <a:schemeClr val="dk1"/>
              </a:buClr>
              <a:buSzPts val="2000"/>
              <a:buChar char="»"/>
              <a:defRPr sz="2000"/>
            </a:lvl5pPr>
            <a:lvl6pPr marL="2743200" lvl="5" indent="-355600" algn="l">
              <a:lnSpc>
                <a:spcPct val="100000"/>
              </a:lnSpc>
              <a:spcBef>
                <a:spcPts val="400"/>
              </a:spcBef>
              <a:spcAft>
                <a:spcPts val="0"/>
              </a:spcAft>
              <a:buClr>
                <a:schemeClr val="dk1"/>
              </a:buClr>
              <a:buSzPts val="2000"/>
              <a:buChar char="•"/>
              <a:defRPr sz="2000"/>
            </a:lvl6pPr>
            <a:lvl7pPr marL="3200400" lvl="6" indent="-355600" algn="l">
              <a:lnSpc>
                <a:spcPct val="100000"/>
              </a:lnSpc>
              <a:spcBef>
                <a:spcPts val="400"/>
              </a:spcBef>
              <a:spcAft>
                <a:spcPts val="0"/>
              </a:spcAft>
              <a:buClr>
                <a:schemeClr val="dk1"/>
              </a:buClr>
              <a:buSzPts val="2000"/>
              <a:buChar char="•"/>
              <a:defRPr sz="2000"/>
            </a:lvl7pPr>
            <a:lvl8pPr marL="3657600" lvl="7" indent="-355600" algn="l">
              <a:lnSpc>
                <a:spcPct val="100000"/>
              </a:lnSpc>
              <a:spcBef>
                <a:spcPts val="400"/>
              </a:spcBef>
              <a:spcAft>
                <a:spcPts val="0"/>
              </a:spcAft>
              <a:buClr>
                <a:schemeClr val="dk1"/>
              </a:buClr>
              <a:buSzPts val="2000"/>
              <a:buChar char="•"/>
              <a:defRPr sz="2000"/>
            </a:lvl8pPr>
            <a:lvl9pPr marL="4114800" lvl="8" indent="-355600" algn="l">
              <a:lnSpc>
                <a:spcPct val="100000"/>
              </a:lnSpc>
              <a:spcBef>
                <a:spcPts val="400"/>
              </a:spcBef>
              <a:spcAft>
                <a:spcPts val="0"/>
              </a:spcAft>
              <a:buClr>
                <a:schemeClr val="dk1"/>
              </a:buClr>
              <a:buSzPts val="2000"/>
              <a:buChar char="•"/>
              <a:defRPr sz="2000"/>
            </a:lvl9pPr>
          </a:lstStyle>
          <a:p>
            <a:endParaRPr/>
          </a:p>
        </p:txBody>
      </p:sp>
      <p:sp>
        <p:nvSpPr>
          <p:cNvPr id="61" name="Google Shape;61;p34"/>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2" name="Google Shape;62;p3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3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35"/>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lnSpc>
                <a:spcPct val="100000"/>
              </a:lnSpc>
              <a:spcBef>
                <a:spcPts val="0"/>
              </a:spcBef>
              <a:spcAft>
                <a:spcPts val="0"/>
              </a:spcAft>
              <a:buClr>
                <a:schemeClr val="dk1"/>
              </a:buClr>
              <a:buSzPts val="2000"/>
              <a:buFont typeface="Calibri"/>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5"/>
          <p:cNvSpPr>
            <a:spLocks noGrp="1"/>
          </p:cNvSpPr>
          <p:nvPr>
            <p:ph type="pic" idx="2"/>
          </p:nvPr>
        </p:nvSpPr>
        <p:spPr>
          <a:xfrm>
            <a:off x="1792288" y="612775"/>
            <a:ext cx="5486400" cy="4114800"/>
          </a:xfrm>
          <a:prstGeom prst="rect">
            <a:avLst/>
          </a:prstGeom>
          <a:noFill/>
          <a:ln>
            <a:noFill/>
          </a:ln>
        </p:spPr>
      </p:sp>
      <p:sp>
        <p:nvSpPr>
          <p:cNvPr id="68" name="Google Shape;68;p35"/>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lnSpc>
                <a:spcPct val="100000"/>
              </a:lnSpc>
              <a:spcBef>
                <a:spcPts val="280"/>
              </a:spcBef>
              <a:spcAft>
                <a:spcPts val="0"/>
              </a:spcAft>
              <a:buClr>
                <a:schemeClr val="dk1"/>
              </a:buClr>
              <a:buSzPts val="1400"/>
              <a:buNone/>
              <a:defRPr sz="1400"/>
            </a:lvl1pPr>
            <a:lvl2pPr marL="914400" lvl="1" indent="-228600" algn="l">
              <a:lnSpc>
                <a:spcPct val="100000"/>
              </a:lnSpc>
              <a:spcBef>
                <a:spcPts val="240"/>
              </a:spcBef>
              <a:spcAft>
                <a:spcPts val="0"/>
              </a:spcAft>
              <a:buClr>
                <a:schemeClr val="dk1"/>
              </a:buClr>
              <a:buSzPts val="1200"/>
              <a:buNone/>
              <a:defRPr sz="1200"/>
            </a:lvl2pPr>
            <a:lvl3pPr marL="1371600" lvl="2" indent="-228600" algn="l">
              <a:lnSpc>
                <a:spcPct val="100000"/>
              </a:lnSpc>
              <a:spcBef>
                <a:spcPts val="200"/>
              </a:spcBef>
              <a:spcAft>
                <a:spcPts val="0"/>
              </a:spcAft>
              <a:buClr>
                <a:schemeClr val="dk1"/>
              </a:buClr>
              <a:buSzPts val="1000"/>
              <a:buNone/>
              <a:defRPr sz="1000"/>
            </a:lvl3pPr>
            <a:lvl4pPr marL="1828800" lvl="3" indent="-228600" algn="l">
              <a:lnSpc>
                <a:spcPct val="100000"/>
              </a:lnSpc>
              <a:spcBef>
                <a:spcPts val="180"/>
              </a:spcBef>
              <a:spcAft>
                <a:spcPts val="0"/>
              </a:spcAft>
              <a:buClr>
                <a:schemeClr val="dk1"/>
              </a:buClr>
              <a:buSzPts val="900"/>
              <a:buNone/>
              <a:defRPr sz="900"/>
            </a:lvl4pPr>
            <a:lvl5pPr marL="2286000" lvl="4" indent="-228600" algn="l">
              <a:lnSpc>
                <a:spcPct val="100000"/>
              </a:lnSpc>
              <a:spcBef>
                <a:spcPts val="180"/>
              </a:spcBef>
              <a:spcAft>
                <a:spcPts val="0"/>
              </a:spcAft>
              <a:buClr>
                <a:schemeClr val="dk1"/>
              </a:buClr>
              <a:buSzPts val="900"/>
              <a:buNone/>
              <a:defRPr sz="900"/>
            </a:lvl5pPr>
            <a:lvl6pPr marL="2743200" lvl="5" indent="-228600" algn="l">
              <a:lnSpc>
                <a:spcPct val="100000"/>
              </a:lnSpc>
              <a:spcBef>
                <a:spcPts val="180"/>
              </a:spcBef>
              <a:spcAft>
                <a:spcPts val="0"/>
              </a:spcAft>
              <a:buClr>
                <a:schemeClr val="dk1"/>
              </a:buClr>
              <a:buSzPts val="900"/>
              <a:buNone/>
              <a:defRPr sz="900"/>
            </a:lvl6pPr>
            <a:lvl7pPr marL="3200400" lvl="6" indent="-228600" algn="l">
              <a:lnSpc>
                <a:spcPct val="100000"/>
              </a:lnSpc>
              <a:spcBef>
                <a:spcPts val="180"/>
              </a:spcBef>
              <a:spcAft>
                <a:spcPts val="0"/>
              </a:spcAft>
              <a:buClr>
                <a:schemeClr val="dk1"/>
              </a:buClr>
              <a:buSzPts val="900"/>
              <a:buNone/>
              <a:defRPr sz="900"/>
            </a:lvl7pPr>
            <a:lvl8pPr marL="3657600" lvl="7" indent="-228600" algn="l">
              <a:lnSpc>
                <a:spcPct val="100000"/>
              </a:lnSpc>
              <a:spcBef>
                <a:spcPts val="180"/>
              </a:spcBef>
              <a:spcAft>
                <a:spcPts val="0"/>
              </a:spcAft>
              <a:buClr>
                <a:schemeClr val="dk1"/>
              </a:buClr>
              <a:buSzPts val="900"/>
              <a:buNone/>
              <a:defRPr sz="900"/>
            </a:lvl8pPr>
            <a:lvl9pPr marL="4114800" lvl="8" indent="-228600" algn="l">
              <a:lnSpc>
                <a:spcPct val="100000"/>
              </a:lnSpc>
              <a:spcBef>
                <a:spcPts val="180"/>
              </a:spcBef>
              <a:spcAft>
                <a:spcPts val="0"/>
              </a:spcAft>
              <a:buClr>
                <a:schemeClr val="dk1"/>
              </a:buClr>
              <a:buSzPts val="900"/>
              <a:buNone/>
              <a:defRPr sz="900"/>
            </a:lvl9pPr>
          </a:lstStyle>
          <a:p>
            <a:endParaRPr/>
          </a:p>
        </p:txBody>
      </p:sp>
      <p:sp>
        <p:nvSpPr>
          <p:cNvPr id="69" name="Google Shape;69;p3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3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lnSpc>
                <a:spcPct val="10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6"/>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2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thaidao/Agco_Trimble_Demo_r3"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thaidao/Agco_Trimble_Demo_r3"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thaidao/Agco_Trimble_Demo_r3"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https://docs.google.com/spreadsheets/d/1LY6pKCF0DQKYStngSQ7gvPw5gUtswfMH/edit?gid=69061649#gid=69061649"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hyperlink" Target="https://wokwi.com/projects/447565694838811649" TargetMode="External"/><Relationship Id="rId7"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hyperlink" Target="https://docs.google.com/presentation/d/103Ok3i8cX7fiv5sxmxNIwVu5xOM23Qk9/edit?usp=sharing&amp;ouid=117617683072114257206&amp;rtpof=true&amp;sd=true" TargetMode="External"/><Relationship Id="rId5" Type="http://schemas.openxmlformats.org/officeDocument/2006/relationships/hyperlink" Target="https://docs.google.com/spreadsheets/d/1LY6pKCF0DQKYStngSQ7gvPw5gUtswfMH/edit?gid=69061649#gid=69061649" TargetMode="External"/><Relationship Id="rId4" Type="http://schemas.openxmlformats.org/officeDocument/2006/relationships/hyperlink" Target="https://github.com/thaidao/Agco_Trimble_Demo_r3"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docs.google.com/spreadsheets/d/1_bKqcouzSdRu0DLSGG12SuqNOqV_nwlnsyoPkmHdIoc/edit?usp=sharing"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
        <p:cNvGrpSpPr/>
        <p:nvPr/>
      </p:nvGrpSpPr>
      <p:grpSpPr>
        <a:xfrm>
          <a:off x="0" y="0"/>
          <a:ext cx="0" cy="0"/>
          <a:chOff x="0" y="0"/>
          <a:chExt cx="0" cy="0"/>
        </a:xfrm>
      </p:grpSpPr>
      <p:sp>
        <p:nvSpPr>
          <p:cNvPr id="88" name="Google Shape;88;p1"/>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89" name="Google Shape;89;p1"/>
          <p:cNvSpPr/>
          <p:nvPr/>
        </p:nvSpPr>
        <p:spPr>
          <a:xfrm rot="10800000">
            <a:off x="-1" y="-22693"/>
            <a:ext cx="9143998" cy="4374129"/>
          </a:xfrm>
          <a:prstGeom prst="rect">
            <a:avLst/>
          </a:prstGeom>
          <a:gradFill>
            <a:gsLst>
              <a:gs pos="0">
                <a:srgbClr val="366092"/>
              </a:gs>
              <a:gs pos="100000">
                <a:srgbClr val="000000"/>
              </a:gs>
            </a:gsLst>
            <a:lin ang="15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0" name="Google Shape;90;p1"/>
          <p:cNvSpPr/>
          <p:nvPr/>
        </p:nvSpPr>
        <p:spPr>
          <a:xfrm rot="5400000">
            <a:off x="2384720" y="-2407841"/>
            <a:ext cx="4374557" cy="9144000"/>
          </a:xfrm>
          <a:prstGeom prst="rect">
            <a:avLst/>
          </a:prstGeom>
          <a:gradFill>
            <a:gsLst>
              <a:gs pos="0">
                <a:srgbClr val="4F81BD">
                  <a:alpha val="0"/>
                </a:srgbClr>
              </a:gs>
              <a:gs pos="40000">
                <a:srgbClr val="4F81BD">
                  <a:alpha val="0"/>
                </a:srgbClr>
              </a:gs>
              <a:gs pos="100000">
                <a:srgbClr val="366092">
                  <a:alpha val="51372"/>
                </a:srgbClr>
              </a:gs>
            </a:gsLst>
            <a:lin ang="2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1" name="Google Shape;91;p1"/>
          <p:cNvSpPr/>
          <p:nvPr/>
        </p:nvSpPr>
        <p:spPr>
          <a:xfrm rot="5400000">
            <a:off x="2555756" y="-2236808"/>
            <a:ext cx="4374128" cy="8802359"/>
          </a:xfrm>
          <a:prstGeom prst="rect">
            <a:avLst/>
          </a:prstGeom>
          <a:gradFill>
            <a:gsLst>
              <a:gs pos="0">
                <a:srgbClr val="4F81BD">
                  <a:alpha val="0"/>
                </a:srgbClr>
              </a:gs>
              <a:gs pos="17000">
                <a:srgbClr val="4F81BD">
                  <a:alpha val="0"/>
                </a:srgbClr>
              </a:gs>
              <a:gs pos="100000">
                <a:srgbClr val="000000">
                  <a:alpha val="36470"/>
                </a:srgbClr>
              </a:gs>
            </a:gsLst>
            <a:lin ang="7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2" name="Google Shape;92;p1"/>
          <p:cNvSpPr/>
          <p:nvPr/>
        </p:nvSpPr>
        <p:spPr>
          <a:xfrm>
            <a:off x="-3" y="-22690"/>
            <a:ext cx="6406863" cy="4374126"/>
          </a:xfrm>
          <a:prstGeom prst="rect">
            <a:avLst/>
          </a:prstGeom>
          <a:gradFill>
            <a:gsLst>
              <a:gs pos="0">
                <a:srgbClr val="244061">
                  <a:alpha val="0"/>
                </a:srgbClr>
              </a:gs>
              <a:gs pos="100000">
                <a:srgbClr val="000000">
                  <a:alpha val="24313"/>
                </a:srgbClr>
              </a:gs>
            </a:gsLst>
            <a:lin ang="186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3" name="Google Shape;93;p1"/>
          <p:cNvSpPr/>
          <p:nvPr/>
        </p:nvSpPr>
        <p:spPr>
          <a:xfrm rot="-9091028">
            <a:off x="4459073" y="-1032053"/>
            <a:ext cx="3742610" cy="4439131"/>
          </a:xfrm>
          <a:custGeom>
            <a:avLst/>
            <a:gdLst/>
            <a:ahLst/>
            <a:cxnLst/>
            <a:rect l="l" t="t" r="r" b="b"/>
            <a:pathLst>
              <a:path w="4990147" h="4439131" extrusionOk="0">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rgbClr val="4F81BD">
                  <a:alpha val="21568"/>
                </a:srgbClr>
              </a:gs>
              <a:gs pos="87000">
                <a:srgbClr val="93B3D7">
                  <a:alpha val="1568"/>
                </a:srgbClr>
              </a:gs>
              <a:gs pos="100000">
                <a:srgbClr val="93B3D7">
                  <a:alpha val="1568"/>
                </a:srgbClr>
              </a:gs>
            </a:gsLst>
            <a:lin ang="8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94" name="Google Shape;94;p1"/>
          <p:cNvSpPr txBox="1">
            <a:spLocks noGrp="1"/>
          </p:cNvSpPr>
          <p:nvPr>
            <p:ph type="title"/>
          </p:nvPr>
        </p:nvSpPr>
        <p:spPr>
          <a:xfrm>
            <a:off x="986118" y="735106"/>
            <a:ext cx="7540322" cy="292847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FFFFFF"/>
              </a:buClr>
              <a:buSzPts val="4000"/>
              <a:buFont typeface="Calibri"/>
              <a:buNone/>
            </a:pPr>
            <a:r>
              <a:rPr lang="en-CA" sz="4000" b="1" dirty="0">
                <a:solidFill>
                  <a:srgbClr val="FFFFFF"/>
                </a:solidFill>
                <a:latin typeface="Calibri"/>
                <a:ea typeface="Calibri"/>
                <a:cs typeface="Calibri"/>
                <a:sym typeface="Calibri"/>
              </a:rPr>
              <a:t>Project Report</a:t>
            </a:r>
            <a:br>
              <a:rPr lang="en-CA" sz="4000" dirty="0">
                <a:solidFill>
                  <a:srgbClr val="FFFFFF"/>
                </a:solidFill>
                <a:latin typeface="Calibri"/>
                <a:ea typeface="Calibri"/>
                <a:cs typeface="Calibri"/>
                <a:sym typeface="Calibri"/>
              </a:rPr>
            </a:br>
            <a:r>
              <a:rPr lang="en-CA" sz="4000" b="1" dirty="0">
                <a:solidFill>
                  <a:srgbClr val="FFFFFF"/>
                </a:solidFill>
                <a:latin typeface="Calibri"/>
                <a:ea typeface="Calibri"/>
                <a:cs typeface="Calibri"/>
                <a:sym typeface="Calibri"/>
              </a:rPr>
              <a:t>Simple Compress Design &amp; Implementation</a:t>
            </a:r>
            <a:br>
              <a:rPr lang="en-CA" sz="3900" dirty="0">
                <a:solidFill>
                  <a:srgbClr val="FFFFFF"/>
                </a:solidFill>
                <a:latin typeface="Calibri"/>
                <a:ea typeface="Calibri"/>
                <a:cs typeface="Calibri"/>
                <a:sym typeface="Calibri"/>
              </a:rPr>
            </a:br>
            <a:r>
              <a:rPr lang="en-CA" sz="2400" dirty="0">
                <a:solidFill>
                  <a:srgbClr val="FFFFFF"/>
                </a:solidFill>
                <a:latin typeface="Calibri"/>
                <a:ea typeface="Calibri"/>
                <a:cs typeface="Calibri"/>
                <a:sym typeface="Calibri"/>
              </a:rPr>
              <a:t>(A simple code C on </a:t>
            </a:r>
            <a:r>
              <a:rPr lang="en-CA" sz="2400" dirty="0">
                <a:solidFill>
                  <a:srgbClr val="FFFFFF"/>
                </a:solidFill>
              </a:rPr>
              <a:t>L</a:t>
            </a:r>
            <a:r>
              <a:rPr lang="en-CA" sz="2400" dirty="0">
                <a:solidFill>
                  <a:srgbClr val="FFFFFF"/>
                </a:solidFill>
                <a:latin typeface="Calibri"/>
                <a:ea typeface="Calibri"/>
                <a:cs typeface="Calibri"/>
                <a:sym typeface="Calibri"/>
              </a:rPr>
              <a:t>inux OS)</a:t>
            </a:r>
            <a:endParaRPr dirty="0"/>
          </a:p>
        </p:txBody>
      </p:sp>
      <p:sp>
        <p:nvSpPr>
          <p:cNvPr id="95" name="Google Shape;95;p1"/>
          <p:cNvSpPr txBox="1"/>
          <p:nvPr/>
        </p:nvSpPr>
        <p:spPr>
          <a:xfrm>
            <a:off x="1013011" y="4870824"/>
            <a:ext cx="7504463" cy="1458258"/>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rgbClr val="000000"/>
              </a:buClr>
              <a:buSzPts val="2400"/>
              <a:buFont typeface="Arial"/>
              <a:buNone/>
            </a:pPr>
            <a:r>
              <a:rPr lang="en-CA" sz="2400" b="1" i="0" u="none" strike="noStrike" cap="none" dirty="0">
                <a:solidFill>
                  <a:schemeClr val="dk1"/>
                </a:solidFill>
                <a:latin typeface="Calibri"/>
                <a:ea typeface="Calibri"/>
                <a:cs typeface="Calibri"/>
                <a:sym typeface="Calibri"/>
              </a:rPr>
              <a:t>Version:</a:t>
            </a:r>
            <a:r>
              <a:rPr lang="en-CA" sz="2400" b="0" i="0" u="none" strike="noStrike" cap="none" dirty="0">
                <a:solidFill>
                  <a:schemeClr val="dk1"/>
                </a:solidFill>
                <a:latin typeface="Calibri"/>
                <a:ea typeface="Calibri"/>
                <a:cs typeface="Calibri"/>
                <a:sym typeface="Calibri"/>
              </a:rPr>
              <a:t> 1.0</a:t>
            </a:r>
            <a:br>
              <a:rPr lang="en-CA" sz="2400" b="0" i="0" u="none" strike="noStrike" cap="none" dirty="0">
                <a:solidFill>
                  <a:schemeClr val="dk1"/>
                </a:solidFill>
                <a:latin typeface="Calibri"/>
                <a:ea typeface="Calibri"/>
                <a:cs typeface="Calibri"/>
                <a:sym typeface="Calibri"/>
              </a:rPr>
            </a:br>
            <a:r>
              <a:rPr lang="en-CA" sz="2400" b="1" i="0" u="none" strike="noStrike" cap="none" dirty="0">
                <a:solidFill>
                  <a:schemeClr val="dk1"/>
                </a:solidFill>
                <a:latin typeface="Calibri"/>
                <a:ea typeface="Calibri"/>
                <a:cs typeface="Calibri"/>
                <a:sym typeface="Calibri"/>
              </a:rPr>
              <a:t>Author:</a:t>
            </a:r>
            <a:r>
              <a:rPr lang="en-CA" sz="2400" b="0" i="0" u="none" strike="noStrike" cap="none" dirty="0">
                <a:solidFill>
                  <a:schemeClr val="dk1"/>
                </a:solidFill>
                <a:latin typeface="Calibri"/>
                <a:ea typeface="Calibri"/>
                <a:cs typeface="Calibri"/>
                <a:sym typeface="Calibri"/>
              </a:rPr>
              <a:t> Thai (Thomas)</a:t>
            </a:r>
            <a:br>
              <a:rPr lang="en-CA" sz="2400" b="0" i="0" u="none" strike="noStrike" cap="none" dirty="0">
                <a:solidFill>
                  <a:schemeClr val="dk1"/>
                </a:solidFill>
                <a:latin typeface="Calibri"/>
                <a:ea typeface="Calibri"/>
                <a:cs typeface="Calibri"/>
                <a:sym typeface="Calibri"/>
              </a:rPr>
            </a:br>
            <a:r>
              <a:rPr lang="en-CA" sz="2400" b="1" i="0" u="none" strike="noStrike" cap="none" dirty="0">
                <a:solidFill>
                  <a:schemeClr val="dk1"/>
                </a:solidFill>
                <a:latin typeface="Calibri"/>
                <a:ea typeface="Calibri"/>
                <a:cs typeface="Calibri"/>
                <a:sym typeface="Calibri"/>
              </a:rPr>
              <a:t>Date:</a:t>
            </a:r>
            <a:r>
              <a:rPr lang="en-CA" sz="2400" b="0" i="0" u="none" strike="noStrike" cap="none" dirty="0">
                <a:solidFill>
                  <a:schemeClr val="dk1"/>
                </a:solidFill>
                <a:latin typeface="Calibri"/>
                <a:ea typeface="Calibri"/>
                <a:cs typeface="Calibri"/>
                <a:sym typeface="Calibri"/>
              </a:rPr>
              <a:t>  </a:t>
            </a:r>
            <a:r>
              <a:rPr lang="en-CA" sz="2400" dirty="0">
                <a:solidFill>
                  <a:schemeClr val="dk1"/>
                </a:solidFill>
                <a:latin typeface="Calibri"/>
                <a:ea typeface="Calibri"/>
                <a:cs typeface="Calibri"/>
                <a:sym typeface="Calibri"/>
              </a:rPr>
              <a:t>November</a:t>
            </a:r>
            <a:r>
              <a:rPr lang="en-CA" sz="2400" b="0" i="0" u="none" strike="noStrike" cap="none" dirty="0">
                <a:solidFill>
                  <a:schemeClr val="dk1"/>
                </a:solidFill>
                <a:latin typeface="Calibri"/>
                <a:ea typeface="Calibri"/>
                <a:cs typeface="Calibri"/>
                <a:sym typeface="Calibri"/>
              </a:rPr>
              <a:t> </a:t>
            </a:r>
            <a:r>
              <a:rPr lang="en-CA" sz="2400" dirty="0">
                <a:solidFill>
                  <a:schemeClr val="dk1"/>
                </a:solidFill>
                <a:latin typeface="Calibri"/>
                <a:ea typeface="Calibri"/>
                <a:cs typeface="Calibri"/>
                <a:sym typeface="Calibri"/>
              </a:rPr>
              <a:t>20</a:t>
            </a:r>
            <a:r>
              <a:rPr lang="en-CA" sz="2400" b="0" i="0" u="none" strike="noStrike" cap="none" dirty="0">
                <a:solidFill>
                  <a:schemeClr val="dk1"/>
                </a:solidFill>
                <a:latin typeface="Calibri"/>
                <a:ea typeface="Calibri"/>
                <a:cs typeface="Calibri"/>
                <a:sym typeface="Calibri"/>
              </a:rPr>
              <a:t>,  2025</a:t>
            </a:r>
            <a:endParaRPr sz="1400" b="0" i="0" u="none" strike="noStrike" cap="none" dirty="0">
              <a:solidFill>
                <a:srgbClr val="000000"/>
              </a:solidFill>
              <a:latin typeface="Arial"/>
              <a:ea typeface="Arial"/>
              <a:cs typeface="Arial"/>
              <a:sym typeface="Arial"/>
            </a:endParaRPr>
          </a:p>
        </p:txBody>
      </p:sp>
      <p:sp>
        <p:nvSpPr>
          <p:cNvPr id="96" name="Google Shape;96;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1</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94"/>
                                        </p:tgtEl>
                                        <p:attrNameLst>
                                          <p:attrName>style.visibility</p:attrName>
                                        </p:attrNameLst>
                                      </p:cBhvr>
                                      <p:to>
                                        <p:strVal val="visible"/>
                                      </p:to>
                                    </p:set>
                                    <p:animEffect transition="in" filter="fade">
                                      <p:cBhvr>
                                        <p:cTn id="7" dur="100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6"/>
          <p:cNvSpPr txBox="1">
            <a:spLocks noGrp="1"/>
          </p:cNvSpPr>
          <p:nvPr>
            <p:ph type="title"/>
          </p:nvPr>
        </p:nvSpPr>
        <p:spPr>
          <a:xfrm>
            <a:off x="524784" y="248038"/>
            <a:ext cx="8162016"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CA" sz="3600"/>
              <a:t>Flowchart diagram</a:t>
            </a:r>
            <a:endParaRPr sz="3500">
              <a:latin typeface="Calibri"/>
              <a:ea typeface="Calibri"/>
              <a:cs typeface="Calibri"/>
              <a:sym typeface="Calibri"/>
            </a:endParaRPr>
          </a:p>
        </p:txBody>
      </p:sp>
      <p:sp>
        <p:nvSpPr>
          <p:cNvPr id="213" name="Google Shape;213;p6"/>
          <p:cNvSpPr/>
          <p:nvPr/>
        </p:nvSpPr>
        <p:spPr>
          <a:xfrm>
            <a:off x="519437" y="2010938"/>
            <a:ext cx="2234100" cy="660300"/>
          </a:xfrm>
          <a:prstGeom prst="rect">
            <a:avLst/>
          </a:prstGeom>
          <a:gradFill>
            <a:gsLst>
              <a:gs pos="0">
                <a:srgbClr val="DCECD5"/>
              </a:gs>
              <a:gs pos="100000">
                <a:srgbClr val="92BC81"/>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500" b="1">
                <a:latin typeface="Calibri"/>
                <a:ea typeface="Calibri"/>
                <a:cs typeface="Calibri"/>
                <a:sym typeface="Calibri"/>
              </a:rPr>
              <a:t>Read &amp; filter sensors </a:t>
            </a:r>
            <a:endParaRPr sz="1500" b="1">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CA" sz="1500" b="1">
                <a:latin typeface="Calibri"/>
                <a:ea typeface="Calibri"/>
                <a:cs typeface="Calibri"/>
                <a:sym typeface="Calibri"/>
              </a:rPr>
              <a:t>(vref, temperature signal)</a:t>
            </a:r>
            <a:endParaRPr sz="1500" b="1" i="0" u="none" strike="noStrike" cap="none">
              <a:solidFill>
                <a:srgbClr val="000000"/>
              </a:solidFill>
            </a:endParaRPr>
          </a:p>
        </p:txBody>
      </p:sp>
      <p:cxnSp>
        <p:nvCxnSpPr>
          <p:cNvPr id="214" name="Google Shape;214;p6"/>
          <p:cNvCxnSpPr>
            <a:stCxn id="213" idx="2"/>
            <a:endCxn id="215" idx="0"/>
          </p:cNvCxnSpPr>
          <p:nvPr/>
        </p:nvCxnSpPr>
        <p:spPr>
          <a:xfrm>
            <a:off x="1636487" y="2671238"/>
            <a:ext cx="0" cy="3333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4"/>
              </a:srgbClr>
            </a:outerShdw>
          </a:effectLst>
        </p:spPr>
      </p:cxnSp>
      <p:cxnSp>
        <p:nvCxnSpPr>
          <p:cNvPr id="216" name="Google Shape;216;p6"/>
          <p:cNvCxnSpPr>
            <a:stCxn id="217" idx="3"/>
            <a:endCxn id="218" idx="1"/>
          </p:cNvCxnSpPr>
          <p:nvPr/>
        </p:nvCxnSpPr>
        <p:spPr>
          <a:xfrm rot="10800000" flipH="1">
            <a:off x="2753537" y="2132513"/>
            <a:ext cx="1209300" cy="3189600"/>
          </a:xfrm>
          <a:prstGeom prst="bentConnector3">
            <a:avLst>
              <a:gd name="adj1" fmla="val 49996"/>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4"/>
              </a:srgbClr>
            </a:outerShdw>
          </a:effectLst>
        </p:spPr>
      </p:cxnSp>
      <p:grpSp>
        <p:nvGrpSpPr>
          <p:cNvPr id="219" name="Google Shape;219;p6"/>
          <p:cNvGrpSpPr/>
          <p:nvPr/>
        </p:nvGrpSpPr>
        <p:grpSpPr>
          <a:xfrm>
            <a:off x="3962749" y="1593938"/>
            <a:ext cx="1849800" cy="1077300"/>
            <a:chOff x="4257450" y="1895625"/>
            <a:chExt cx="1849800" cy="1077300"/>
          </a:xfrm>
        </p:grpSpPr>
        <p:sp>
          <p:nvSpPr>
            <p:cNvPr id="218" name="Google Shape;218;p6"/>
            <p:cNvSpPr/>
            <p:nvPr/>
          </p:nvSpPr>
          <p:spPr>
            <a:xfrm>
              <a:off x="4257450" y="1895625"/>
              <a:ext cx="1849800" cy="1077300"/>
            </a:xfrm>
            <a:prstGeom prst="flowChartDecision">
              <a:avLst/>
            </a:prstGeom>
            <a:gradFill>
              <a:gsLst>
                <a:gs pos="0">
                  <a:srgbClr val="3E7FCD"/>
                </a:gs>
                <a:gs pos="100000">
                  <a:srgbClr val="96C0FF"/>
                </a:gs>
              </a:gsLst>
              <a:lin ang="16200038"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20" name="Google Shape;220;p6"/>
            <p:cNvSpPr txBox="1"/>
            <p:nvPr/>
          </p:nvSpPr>
          <p:spPr>
            <a:xfrm>
              <a:off x="4471202" y="2141775"/>
              <a:ext cx="1422300" cy="585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CA" sz="1600" b="1">
                  <a:solidFill>
                    <a:schemeClr val="dk1"/>
                  </a:solidFill>
                  <a:latin typeface="Calibri"/>
                  <a:ea typeface="Calibri"/>
                  <a:cs typeface="Calibri"/>
                  <a:sym typeface="Calibri"/>
                </a:rPr>
                <a:t>Door open OR</a:t>
              </a:r>
              <a:endParaRPr sz="1600" b="1">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600"/>
                <a:buFont typeface="Arial"/>
                <a:buNone/>
              </a:pPr>
              <a:r>
                <a:rPr lang="en-CA" sz="1600" b="1">
                  <a:solidFill>
                    <a:schemeClr val="dk1"/>
                  </a:solidFill>
                  <a:latin typeface="Calibri"/>
                  <a:ea typeface="Calibri"/>
                  <a:cs typeface="Calibri"/>
                  <a:sym typeface="Calibri"/>
                </a:rPr>
                <a:t>Sensor fault?</a:t>
              </a:r>
              <a:endParaRPr sz="1600" b="1">
                <a:solidFill>
                  <a:schemeClr val="dk1"/>
                </a:solidFill>
                <a:latin typeface="Calibri"/>
                <a:ea typeface="Calibri"/>
                <a:cs typeface="Calibri"/>
                <a:sym typeface="Calibri"/>
              </a:endParaRPr>
            </a:p>
          </p:txBody>
        </p:sp>
      </p:grpSp>
      <p:sp>
        <p:nvSpPr>
          <p:cNvPr id="221" name="Google Shape;221;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10</a:t>
            </a:fld>
            <a:endParaRPr/>
          </a:p>
        </p:txBody>
      </p:sp>
      <p:sp>
        <p:nvSpPr>
          <p:cNvPr id="215" name="Google Shape;215;p6"/>
          <p:cNvSpPr/>
          <p:nvPr/>
        </p:nvSpPr>
        <p:spPr>
          <a:xfrm>
            <a:off x="519437" y="3004613"/>
            <a:ext cx="2234100" cy="660300"/>
          </a:xfrm>
          <a:prstGeom prst="rect">
            <a:avLst/>
          </a:prstGeom>
          <a:gradFill>
            <a:gsLst>
              <a:gs pos="0">
                <a:srgbClr val="DCECD5"/>
              </a:gs>
              <a:gs pos="100000">
                <a:srgbClr val="92BC81"/>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Evalue faults with</a:t>
            </a:r>
            <a:endParaRPr sz="1600" b="1">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Timing window</a:t>
            </a:r>
            <a:endParaRPr sz="1600" b="1">
              <a:latin typeface="Calibri"/>
              <a:ea typeface="Calibri"/>
              <a:cs typeface="Calibri"/>
              <a:sym typeface="Calibri"/>
            </a:endParaRPr>
          </a:p>
        </p:txBody>
      </p:sp>
      <p:sp>
        <p:nvSpPr>
          <p:cNvPr id="222" name="Google Shape;222;p6"/>
          <p:cNvSpPr/>
          <p:nvPr/>
        </p:nvSpPr>
        <p:spPr>
          <a:xfrm>
            <a:off x="519437" y="3998288"/>
            <a:ext cx="2234100" cy="660300"/>
          </a:xfrm>
          <a:prstGeom prst="rect">
            <a:avLst/>
          </a:prstGeom>
          <a:gradFill>
            <a:gsLst>
              <a:gs pos="0">
                <a:srgbClr val="DCECD5"/>
              </a:gs>
              <a:gs pos="100000">
                <a:srgbClr val="92BC81"/>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Get door state</a:t>
            </a:r>
            <a:endParaRPr sz="1600" b="1" i="0" u="none" strike="noStrike" cap="none">
              <a:solidFill>
                <a:srgbClr val="000000"/>
              </a:solidFill>
            </a:endParaRPr>
          </a:p>
        </p:txBody>
      </p:sp>
      <p:sp>
        <p:nvSpPr>
          <p:cNvPr id="217" name="Google Shape;217;p6"/>
          <p:cNvSpPr/>
          <p:nvPr/>
        </p:nvSpPr>
        <p:spPr>
          <a:xfrm>
            <a:off x="519437" y="4991963"/>
            <a:ext cx="2234100" cy="660300"/>
          </a:xfrm>
          <a:prstGeom prst="rect">
            <a:avLst/>
          </a:prstGeom>
          <a:gradFill>
            <a:gsLst>
              <a:gs pos="0">
                <a:srgbClr val="DCECD5"/>
              </a:gs>
              <a:gs pos="100000">
                <a:srgbClr val="92BC81"/>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Compute Temperature</a:t>
            </a:r>
            <a:endParaRPr sz="1600" b="1" i="0" u="none" strike="noStrike" cap="none">
              <a:solidFill>
                <a:srgbClr val="000000"/>
              </a:solidFill>
            </a:endParaRPr>
          </a:p>
        </p:txBody>
      </p:sp>
      <p:sp>
        <p:nvSpPr>
          <p:cNvPr id="223" name="Google Shape;223;p6"/>
          <p:cNvSpPr/>
          <p:nvPr/>
        </p:nvSpPr>
        <p:spPr>
          <a:xfrm>
            <a:off x="3768450" y="3004613"/>
            <a:ext cx="2234100" cy="660300"/>
          </a:xfrm>
          <a:prstGeom prst="rect">
            <a:avLst/>
          </a:prstGeom>
          <a:gradFill>
            <a:gsLst>
              <a:gs pos="0">
                <a:srgbClr val="4F81BD">
                  <a:alpha val="25490"/>
                </a:srgbClr>
              </a:gs>
              <a:gs pos="85000">
                <a:srgbClr val="93B3D7">
                  <a:alpha val="0"/>
                </a:srgbClr>
              </a:gs>
              <a:gs pos="100000">
                <a:srgbClr val="93B3D7">
                  <a:alpha val="0"/>
                </a:srgbClr>
              </a:gs>
            </a:gsLst>
            <a:lin ang="1440072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Sensor Stabilization</a:t>
            </a:r>
            <a:endParaRPr sz="1600" b="1">
              <a:latin typeface="Calibri"/>
              <a:ea typeface="Calibri"/>
              <a:cs typeface="Calibri"/>
              <a:sym typeface="Calibri"/>
            </a:endParaRPr>
          </a:p>
        </p:txBody>
      </p:sp>
      <p:sp>
        <p:nvSpPr>
          <p:cNvPr id="224" name="Google Shape;224;p6"/>
          <p:cNvSpPr/>
          <p:nvPr/>
        </p:nvSpPr>
        <p:spPr>
          <a:xfrm>
            <a:off x="3768450" y="3998288"/>
            <a:ext cx="2234100" cy="660300"/>
          </a:xfrm>
          <a:prstGeom prst="rect">
            <a:avLst/>
          </a:prstGeom>
          <a:gradFill>
            <a:gsLst>
              <a:gs pos="0">
                <a:srgbClr val="DCECD5"/>
              </a:gs>
              <a:gs pos="100000">
                <a:srgbClr val="92BC81"/>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Apply Outputs</a:t>
            </a:r>
            <a:endParaRPr sz="1600" b="1">
              <a:latin typeface="Calibri"/>
              <a:ea typeface="Calibri"/>
              <a:cs typeface="Calibri"/>
              <a:sym typeface="Calibri"/>
            </a:endParaRPr>
          </a:p>
        </p:txBody>
      </p:sp>
      <p:sp>
        <p:nvSpPr>
          <p:cNvPr id="225" name="Google Shape;225;p6"/>
          <p:cNvSpPr/>
          <p:nvPr/>
        </p:nvSpPr>
        <p:spPr>
          <a:xfrm>
            <a:off x="3768450" y="4991963"/>
            <a:ext cx="2234100" cy="660300"/>
          </a:xfrm>
          <a:prstGeom prst="rect">
            <a:avLst/>
          </a:prstGeom>
          <a:gradFill>
            <a:gsLst>
              <a:gs pos="0">
                <a:srgbClr val="DCECD5"/>
              </a:gs>
              <a:gs pos="100000">
                <a:srgbClr val="92BC81"/>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Periodic Logging</a:t>
            </a:r>
            <a:endParaRPr sz="1600" b="1">
              <a:latin typeface="Calibri"/>
              <a:ea typeface="Calibri"/>
              <a:cs typeface="Calibri"/>
              <a:sym typeface="Calibri"/>
            </a:endParaRPr>
          </a:p>
        </p:txBody>
      </p:sp>
      <p:cxnSp>
        <p:nvCxnSpPr>
          <p:cNvPr id="226" name="Google Shape;226;p6"/>
          <p:cNvCxnSpPr>
            <a:stCxn id="215" idx="2"/>
            <a:endCxn id="222" idx="0"/>
          </p:cNvCxnSpPr>
          <p:nvPr/>
        </p:nvCxnSpPr>
        <p:spPr>
          <a:xfrm>
            <a:off x="1636487" y="3664913"/>
            <a:ext cx="0" cy="3333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27" name="Google Shape;227;p6"/>
          <p:cNvCxnSpPr>
            <a:stCxn id="222" idx="2"/>
            <a:endCxn id="217" idx="0"/>
          </p:cNvCxnSpPr>
          <p:nvPr/>
        </p:nvCxnSpPr>
        <p:spPr>
          <a:xfrm>
            <a:off x="1636487" y="4658588"/>
            <a:ext cx="0" cy="3333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28" name="Google Shape;228;p6"/>
          <p:cNvCxnSpPr>
            <a:stCxn id="218" idx="2"/>
            <a:endCxn id="223" idx="0"/>
          </p:cNvCxnSpPr>
          <p:nvPr/>
        </p:nvCxnSpPr>
        <p:spPr>
          <a:xfrm flipH="1">
            <a:off x="4885549" y="2671238"/>
            <a:ext cx="2100" cy="3333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29" name="Google Shape;229;p6"/>
          <p:cNvCxnSpPr>
            <a:stCxn id="223" idx="2"/>
            <a:endCxn id="224" idx="0"/>
          </p:cNvCxnSpPr>
          <p:nvPr/>
        </p:nvCxnSpPr>
        <p:spPr>
          <a:xfrm>
            <a:off x="4885500" y="3664913"/>
            <a:ext cx="0" cy="3333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30" name="Google Shape;230;p6"/>
          <p:cNvCxnSpPr>
            <a:stCxn id="224" idx="2"/>
            <a:endCxn id="225" idx="0"/>
          </p:cNvCxnSpPr>
          <p:nvPr/>
        </p:nvCxnSpPr>
        <p:spPr>
          <a:xfrm>
            <a:off x="4885500" y="4658588"/>
            <a:ext cx="0" cy="3333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sp>
        <p:nvSpPr>
          <p:cNvPr id="231" name="Google Shape;231;p6"/>
          <p:cNvSpPr/>
          <p:nvPr/>
        </p:nvSpPr>
        <p:spPr>
          <a:xfrm>
            <a:off x="6390450" y="1802438"/>
            <a:ext cx="2234100" cy="660300"/>
          </a:xfrm>
          <a:prstGeom prst="rect">
            <a:avLst/>
          </a:prstGeom>
          <a:gradFill>
            <a:gsLst>
              <a:gs pos="0">
                <a:srgbClr val="F5D0D0"/>
              </a:gs>
              <a:gs pos="100000">
                <a:srgbClr val="D96868"/>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Shutdown</a:t>
            </a:r>
            <a:endParaRPr sz="1600" b="1">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(Gas=OFF, Ign = OFF, State=IDLE)</a:t>
            </a:r>
            <a:endParaRPr sz="1600" b="1">
              <a:latin typeface="Calibri"/>
              <a:ea typeface="Calibri"/>
              <a:cs typeface="Calibri"/>
              <a:sym typeface="Calibri"/>
            </a:endParaRPr>
          </a:p>
        </p:txBody>
      </p:sp>
      <p:cxnSp>
        <p:nvCxnSpPr>
          <p:cNvPr id="232" name="Google Shape;232;p6"/>
          <p:cNvCxnSpPr>
            <a:stCxn id="231" idx="2"/>
            <a:endCxn id="224" idx="3"/>
          </p:cNvCxnSpPr>
          <p:nvPr/>
        </p:nvCxnSpPr>
        <p:spPr>
          <a:xfrm rot="5400000">
            <a:off x="5822250" y="2643188"/>
            <a:ext cx="1865700" cy="1504800"/>
          </a:xfrm>
          <a:prstGeom prst="bentConnector2">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33" name="Google Shape;233;p6"/>
          <p:cNvCxnSpPr>
            <a:stCxn id="218" idx="3"/>
            <a:endCxn id="231" idx="1"/>
          </p:cNvCxnSpPr>
          <p:nvPr/>
        </p:nvCxnSpPr>
        <p:spPr>
          <a:xfrm>
            <a:off x="5812549" y="2132588"/>
            <a:ext cx="577800" cy="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sp>
        <p:nvSpPr>
          <p:cNvPr id="234" name="Google Shape;234;p6"/>
          <p:cNvSpPr/>
          <p:nvPr/>
        </p:nvSpPr>
        <p:spPr>
          <a:xfrm>
            <a:off x="1434125" y="1326275"/>
            <a:ext cx="404700" cy="4047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35" name="Google Shape;235;p6"/>
          <p:cNvSpPr/>
          <p:nvPr/>
        </p:nvSpPr>
        <p:spPr>
          <a:xfrm>
            <a:off x="4685300" y="5985650"/>
            <a:ext cx="404700" cy="404700"/>
          </a:xfrm>
          <a:prstGeom prst="ellipse">
            <a:avLst/>
          </a:prstGeom>
          <a:solidFill>
            <a:srgbClr val="99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236" name="Google Shape;236;p6"/>
          <p:cNvSpPr txBox="1"/>
          <p:nvPr/>
        </p:nvSpPr>
        <p:spPr>
          <a:xfrm>
            <a:off x="925315" y="1359286"/>
            <a:ext cx="14223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CA" sz="1600" b="1">
                <a:solidFill>
                  <a:schemeClr val="dk1"/>
                </a:solidFill>
                <a:latin typeface="Calibri"/>
                <a:ea typeface="Calibri"/>
                <a:cs typeface="Calibri"/>
                <a:sym typeface="Calibri"/>
              </a:rPr>
              <a:t>Start</a:t>
            </a:r>
            <a:endParaRPr sz="1400" b="1" i="0" u="none" strike="noStrike" cap="none">
              <a:solidFill>
                <a:srgbClr val="000000"/>
              </a:solidFill>
            </a:endParaRPr>
          </a:p>
        </p:txBody>
      </p:sp>
      <p:sp>
        <p:nvSpPr>
          <p:cNvPr id="237" name="Google Shape;237;p6"/>
          <p:cNvSpPr txBox="1"/>
          <p:nvPr/>
        </p:nvSpPr>
        <p:spPr>
          <a:xfrm>
            <a:off x="4174340" y="6018661"/>
            <a:ext cx="14223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CA" sz="1600" b="1">
                <a:solidFill>
                  <a:schemeClr val="dk1"/>
                </a:solidFill>
                <a:latin typeface="Calibri"/>
                <a:ea typeface="Calibri"/>
                <a:cs typeface="Calibri"/>
                <a:sym typeface="Calibri"/>
              </a:rPr>
              <a:t>End</a:t>
            </a:r>
            <a:endParaRPr sz="1400" b="1" i="0" u="none" strike="noStrike" cap="none">
              <a:solidFill>
                <a:srgbClr val="000000"/>
              </a:solidFill>
            </a:endParaRPr>
          </a:p>
        </p:txBody>
      </p:sp>
      <p:cxnSp>
        <p:nvCxnSpPr>
          <p:cNvPr id="238" name="Google Shape;238;p6"/>
          <p:cNvCxnSpPr>
            <a:stCxn id="225" idx="2"/>
            <a:endCxn id="237" idx="0"/>
          </p:cNvCxnSpPr>
          <p:nvPr/>
        </p:nvCxnSpPr>
        <p:spPr>
          <a:xfrm>
            <a:off x="4885500" y="5652263"/>
            <a:ext cx="0" cy="3663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39" name="Google Shape;239;p6"/>
          <p:cNvCxnSpPr>
            <a:stCxn id="234" idx="4"/>
            <a:endCxn id="213" idx="0"/>
          </p:cNvCxnSpPr>
          <p:nvPr/>
        </p:nvCxnSpPr>
        <p:spPr>
          <a:xfrm>
            <a:off x="1636475" y="1730975"/>
            <a:ext cx="0" cy="2799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pic>
        <p:nvPicPr>
          <p:cNvPr id="240" name="Google Shape;240;p6" title="Daniel-removebg-preview.png"/>
          <p:cNvPicPr preferRelativeResize="0"/>
          <p:nvPr/>
        </p:nvPicPr>
        <p:blipFill>
          <a:blip r:embed="rId3">
            <a:alphaModFix/>
          </a:blip>
          <a:stretch>
            <a:fillRect/>
          </a:stretch>
        </p:blipFill>
        <p:spPr>
          <a:xfrm>
            <a:off x="6833875" y="3925069"/>
            <a:ext cx="2133600" cy="2675207"/>
          </a:xfrm>
          <a:prstGeom prst="rect">
            <a:avLst/>
          </a:prstGeom>
          <a:noFill/>
          <a:ln>
            <a:noFill/>
          </a:ln>
        </p:spPr>
      </p:pic>
      <p:sp>
        <p:nvSpPr>
          <p:cNvPr id="241" name="Google Shape;241;p6"/>
          <p:cNvSpPr txBox="1"/>
          <p:nvPr/>
        </p:nvSpPr>
        <p:spPr>
          <a:xfrm>
            <a:off x="5529082" y="1719450"/>
            <a:ext cx="967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CA" sz="1600" b="1">
                <a:solidFill>
                  <a:schemeClr val="dk1"/>
                </a:solidFill>
                <a:latin typeface="Calibri"/>
                <a:ea typeface="Calibri"/>
                <a:cs typeface="Calibri"/>
                <a:sym typeface="Calibri"/>
              </a:rPr>
              <a:t>Yes</a:t>
            </a:r>
            <a:endParaRPr sz="1600" b="1">
              <a:solidFill>
                <a:schemeClr val="dk1"/>
              </a:solidFill>
              <a:latin typeface="Calibri"/>
              <a:ea typeface="Calibri"/>
              <a:cs typeface="Calibri"/>
              <a:sym typeface="Calibri"/>
            </a:endParaRPr>
          </a:p>
        </p:txBody>
      </p:sp>
      <p:sp>
        <p:nvSpPr>
          <p:cNvPr id="242" name="Google Shape;242;p6"/>
          <p:cNvSpPr txBox="1"/>
          <p:nvPr/>
        </p:nvSpPr>
        <p:spPr>
          <a:xfrm>
            <a:off x="4961278" y="2573450"/>
            <a:ext cx="577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CA" sz="1600" b="1">
                <a:solidFill>
                  <a:schemeClr val="dk1"/>
                </a:solidFill>
                <a:latin typeface="Calibri"/>
                <a:ea typeface="Calibri"/>
                <a:cs typeface="Calibri"/>
                <a:sym typeface="Calibri"/>
              </a:rPr>
              <a:t>No</a:t>
            </a:r>
            <a:endParaRPr sz="1600" b="1">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g399fb69c6a9_0_177"/>
          <p:cNvSpPr/>
          <p:nvPr/>
        </p:nvSpPr>
        <p:spPr>
          <a:xfrm>
            <a:off x="3123709" y="1393708"/>
            <a:ext cx="1320900" cy="552900"/>
          </a:xfrm>
          <a:prstGeom prst="rect">
            <a:avLst/>
          </a:prstGeom>
          <a:gradFill>
            <a:gsLst>
              <a:gs pos="0">
                <a:srgbClr val="3E7FCD"/>
              </a:gs>
              <a:gs pos="100000">
                <a:srgbClr val="96C0FF"/>
              </a:gs>
            </a:gsLst>
            <a:lin ang="16200038"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Idle</a:t>
            </a:r>
            <a:endParaRPr sz="1400" b="0" i="0" u="none" strike="noStrike" cap="none">
              <a:solidFill>
                <a:srgbClr val="000000"/>
              </a:solidFill>
              <a:latin typeface="Arial"/>
              <a:ea typeface="Arial"/>
              <a:cs typeface="Arial"/>
              <a:sym typeface="Arial"/>
            </a:endParaRPr>
          </a:p>
        </p:txBody>
      </p:sp>
      <p:sp>
        <p:nvSpPr>
          <p:cNvPr id="248" name="Google Shape;248;g399fb69c6a9_0_177"/>
          <p:cNvSpPr/>
          <p:nvPr/>
        </p:nvSpPr>
        <p:spPr>
          <a:xfrm>
            <a:off x="3123709" y="2737864"/>
            <a:ext cx="1320900" cy="552900"/>
          </a:xfrm>
          <a:prstGeom prst="rect">
            <a:avLst/>
          </a:prstGeom>
          <a:gradFill>
            <a:gsLst>
              <a:gs pos="0">
                <a:srgbClr val="3E7FCD"/>
              </a:gs>
              <a:gs pos="100000">
                <a:srgbClr val="96C0FF"/>
              </a:gs>
            </a:gsLst>
            <a:lin ang="16200038"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Igniting</a:t>
            </a:r>
            <a:endParaRPr sz="1400" b="0" i="0" u="none" strike="noStrike" cap="none">
              <a:solidFill>
                <a:srgbClr val="000000"/>
              </a:solidFill>
              <a:latin typeface="Arial"/>
              <a:ea typeface="Arial"/>
              <a:cs typeface="Arial"/>
              <a:sym typeface="Arial"/>
            </a:endParaRPr>
          </a:p>
        </p:txBody>
      </p:sp>
      <p:sp>
        <p:nvSpPr>
          <p:cNvPr id="249" name="Google Shape;249;g399fb69c6a9_0_177"/>
          <p:cNvSpPr/>
          <p:nvPr/>
        </p:nvSpPr>
        <p:spPr>
          <a:xfrm>
            <a:off x="3123709" y="4082052"/>
            <a:ext cx="1320900" cy="552900"/>
          </a:xfrm>
          <a:prstGeom prst="rect">
            <a:avLst/>
          </a:prstGeom>
          <a:gradFill>
            <a:gsLst>
              <a:gs pos="0">
                <a:srgbClr val="3E7FCD"/>
              </a:gs>
              <a:gs pos="100000">
                <a:srgbClr val="96C0FF"/>
              </a:gs>
            </a:gsLst>
            <a:lin ang="16200038"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Heating</a:t>
            </a:r>
            <a:endParaRPr sz="1400" b="0" i="0" u="none" strike="noStrike" cap="none">
              <a:solidFill>
                <a:srgbClr val="000000"/>
              </a:solidFill>
              <a:latin typeface="Arial"/>
              <a:ea typeface="Arial"/>
              <a:cs typeface="Arial"/>
              <a:sym typeface="Arial"/>
            </a:endParaRPr>
          </a:p>
        </p:txBody>
      </p:sp>
      <p:sp>
        <p:nvSpPr>
          <p:cNvPr id="250" name="Google Shape;250;g399fb69c6a9_0_177"/>
          <p:cNvSpPr/>
          <p:nvPr/>
        </p:nvSpPr>
        <p:spPr>
          <a:xfrm>
            <a:off x="6480875" y="2737880"/>
            <a:ext cx="1506600" cy="552900"/>
          </a:xfrm>
          <a:prstGeom prst="rect">
            <a:avLst/>
          </a:prstGeom>
          <a:gradFill>
            <a:gsLst>
              <a:gs pos="0">
                <a:srgbClr val="366092">
                  <a:alpha val="0"/>
                </a:srgbClr>
              </a:gs>
              <a:gs pos="99000">
                <a:srgbClr val="000000">
                  <a:alpha val="40392"/>
                </a:srgbClr>
              </a:gs>
              <a:gs pos="100000">
                <a:srgbClr val="000000">
                  <a:alpha val="40392"/>
                </a:srgbClr>
              </a:gs>
            </a:gsLst>
            <a:lin ang="13200947"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Error Handle</a:t>
            </a:r>
            <a:endParaRPr sz="1800" b="1">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(tbd)</a:t>
            </a:r>
            <a:endParaRPr sz="1800" b="1">
              <a:latin typeface="Calibri"/>
              <a:ea typeface="Calibri"/>
              <a:cs typeface="Calibri"/>
              <a:sym typeface="Calibri"/>
            </a:endParaRPr>
          </a:p>
        </p:txBody>
      </p:sp>
      <p:cxnSp>
        <p:nvCxnSpPr>
          <p:cNvPr id="251" name="Google Shape;251;g399fb69c6a9_0_177"/>
          <p:cNvCxnSpPr>
            <a:stCxn id="247" idx="2"/>
            <a:endCxn id="248" idx="0"/>
          </p:cNvCxnSpPr>
          <p:nvPr/>
        </p:nvCxnSpPr>
        <p:spPr>
          <a:xfrm rot="-5400000" flipH="1">
            <a:off x="3388759" y="2342008"/>
            <a:ext cx="791400" cy="600"/>
          </a:xfrm>
          <a:prstGeom prst="curvedConnector3">
            <a:avLst>
              <a:gd name="adj1" fmla="val 4999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52" name="Google Shape;252;g399fb69c6a9_0_177"/>
          <p:cNvCxnSpPr>
            <a:stCxn id="248" idx="2"/>
            <a:endCxn id="249" idx="0"/>
          </p:cNvCxnSpPr>
          <p:nvPr/>
        </p:nvCxnSpPr>
        <p:spPr>
          <a:xfrm rot="-5400000" flipH="1">
            <a:off x="3388759" y="3686164"/>
            <a:ext cx="791400" cy="600"/>
          </a:xfrm>
          <a:prstGeom prst="curvedConnector3">
            <a:avLst>
              <a:gd name="adj1" fmla="val 49993"/>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53" name="Google Shape;253;g399fb69c6a9_0_177"/>
          <p:cNvCxnSpPr>
            <a:stCxn id="248" idx="3"/>
            <a:endCxn id="250" idx="1"/>
          </p:cNvCxnSpPr>
          <p:nvPr/>
        </p:nvCxnSpPr>
        <p:spPr>
          <a:xfrm>
            <a:off x="4444609" y="3014314"/>
            <a:ext cx="2036400" cy="600"/>
          </a:xfrm>
          <a:prstGeom prst="curvedConnector3">
            <a:avLst>
              <a:gd name="adj1" fmla="val 49997"/>
            </a:avLst>
          </a:prstGeom>
          <a:noFill/>
          <a:ln w="38100" cap="flat" cmpd="sng">
            <a:solidFill>
              <a:srgbClr val="666666"/>
            </a:solidFill>
            <a:prstDash val="dash"/>
            <a:round/>
            <a:headEnd type="none" w="sm" len="sm"/>
            <a:tailEnd type="triangle" w="med" len="med"/>
          </a:ln>
          <a:effectLst>
            <a:outerShdw blurRad="40000" dist="20000" dir="5400000" rotWithShape="0">
              <a:srgbClr val="000000">
                <a:alpha val="37250"/>
              </a:srgbClr>
            </a:outerShdw>
          </a:effectLst>
        </p:spPr>
      </p:cxnSp>
      <p:sp>
        <p:nvSpPr>
          <p:cNvPr id="254" name="Google Shape;254;g399fb69c6a9_0_177"/>
          <p:cNvSpPr txBox="1"/>
          <p:nvPr/>
        </p:nvSpPr>
        <p:spPr>
          <a:xfrm>
            <a:off x="2552814" y="3517073"/>
            <a:ext cx="25401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5s elapsed</a:t>
            </a:r>
            <a:endParaRPr sz="1400" b="0" i="0" u="none" strike="noStrike" cap="none">
              <a:solidFill>
                <a:srgbClr val="000000"/>
              </a:solidFill>
              <a:latin typeface="Arial"/>
              <a:ea typeface="Arial"/>
              <a:cs typeface="Arial"/>
              <a:sym typeface="Arial"/>
            </a:endParaRPr>
          </a:p>
        </p:txBody>
      </p:sp>
      <p:sp>
        <p:nvSpPr>
          <p:cNvPr id="255" name="Google Shape;255;g399fb69c6a9_0_177"/>
          <p:cNvSpPr txBox="1"/>
          <p:nvPr/>
        </p:nvSpPr>
        <p:spPr>
          <a:xfrm>
            <a:off x="4449649" y="2466825"/>
            <a:ext cx="2133600" cy="831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No flame d</a:t>
            </a:r>
            <a:r>
              <a:rPr lang="en-CA" sz="1600" b="0" i="0" u="none" strike="noStrike" cap="none">
                <a:solidFill>
                  <a:schemeClr val="dk1"/>
                </a:solidFill>
                <a:latin typeface="Calibri"/>
                <a:ea typeface="Calibri"/>
                <a:cs typeface="Calibri"/>
                <a:sym typeface="Calibri"/>
              </a:rPr>
              <a:t>etected</a:t>
            </a:r>
            <a:r>
              <a:rPr lang="en-CA" sz="1600">
                <a:solidFill>
                  <a:schemeClr val="dk1"/>
                </a:solidFill>
                <a:latin typeface="Calibri"/>
                <a:ea typeface="Calibri"/>
                <a:cs typeface="Calibri"/>
                <a:sym typeface="Calibri"/>
              </a:rPr>
              <a:t>/</a:t>
            </a:r>
            <a:endParaRPr sz="1600">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Door open/</a:t>
            </a:r>
            <a:endParaRPr sz="1600">
              <a:solidFill>
                <a:schemeClr val="dk1"/>
              </a:solidFill>
              <a:latin typeface="Calibri"/>
              <a:ea typeface="Calibri"/>
              <a:cs typeface="Calibri"/>
              <a:sym typeface="Calibri"/>
            </a:endParaRPr>
          </a:p>
          <a:p>
            <a:pPr marL="0" lvl="0" indent="0" algn="ctr" rtl="0">
              <a:spcBef>
                <a:spcPts val="0"/>
              </a:spcBef>
              <a:spcAft>
                <a:spcPts val="0"/>
              </a:spcAft>
              <a:buClr>
                <a:schemeClr val="dk1"/>
              </a:buClr>
              <a:buSzPts val="1100"/>
              <a:buFont typeface="Arial"/>
              <a:buNone/>
            </a:pPr>
            <a:r>
              <a:rPr lang="en-CA" sz="1600">
                <a:solidFill>
                  <a:schemeClr val="dk1"/>
                </a:solidFill>
                <a:latin typeface="Calibri"/>
                <a:ea typeface="Calibri"/>
                <a:cs typeface="Calibri"/>
                <a:sym typeface="Calibri"/>
              </a:rPr>
              <a:t>Sensor Fault</a:t>
            </a:r>
            <a:endParaRPr sz="1600">
              <a:solidFill>
                <a:schemeClr val="dk1"/>
              </a:solidFill>
              <a:latin typeface="Calibri"/>
              <a:ea typeface="Calibri"/>
              <a:cs typeface="Calibri"/>
              <a:sym typeface="Calibri"/>
            </a:endParaRPr>
          </a:p>
        </p:txBody>
      </p:sp>
      <p:sp>
        <p:nvSpPr>
          <p:cNvPr id="256" name="Google Shape;256;g399fb69c6a9_0_177"/>
          <p:cNvSpPr txBox="1">
            <a:spLocks noGrp="1"/>
          </p:cNvSpPr>
          <p:nvPr>
            <p:ph type="title"/>
          </p:nvPr>
        </p:nvSpPr>
        <p:spPr>
          <a:xfrm>
            <a:off x="524784" y="248038"/>
            <a:ext cx="5297700"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500"/>
              <a:buFont typeface="Calibri"/>
              <a:buNone/>
            </a:pPr>
            <a:r>
              <a:rPr lang="en-CA" sz="3500">
                <a:latin typeface="Calibri"/>
                <a:ea typeface="Calibri"/>
                <a:cs typeface="Calibri"/>
                <a:sym typeface="Calibri"/>
              </a:rPr>
              <a:t>State transition diagram</a:t>
            </a:r>
            <a:endParaRPr/>
          </a:p>
        </p:txBody>
      </p:sp>
      <p:sp>
        <p:nvSpPr>
          <p:cNvPr id="257" name="Google Shape;257;g399fb69c6a9_0_177"/>
          <p:cNvSpPr txBox="1">
            <a:spLocks noGrp="1"/>
          </p:cNvSpPr>
          <p:nvPr>
            <p:ph type="sldNum" idx="12"/>
          </p:nvPr>
        </p:nvSpPr>
        <p:spPr>
          <a:xfrm>
            <a:off x="6480875" y="60887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11</a:t>
            </a:fld>
            <a:endParaRPr/>
          </a:p>
        </p:txBody>
      </p:sp>
      <p:cxnSp>
        <p:nvCxnSpPr>
          <p:cNvPr id="258" name="Google Shape;258;g399fb69c6a9_0_177"/>
          <p:cNvCxnSpPr>
            <a:stCxn id="249" idx="2"/>
            <a:endCxn id="247" idx="0"/>
          </p:cNvCxnSpPr>
          <p:nvPr/>
        </p:nvCxnSpPr>
        <p:spPr>
          <a:xfrm rot="-5400000">
            <a:off x="2163859" y="3014052"/>
            <a:ext cx="3241200" cy="600"/>
          </a:xfrm>
          <a:prstGeom prst="curvedConnector5">
            <a:avLst>
              <a:gd name="adj1" fmla="val -7347"/>
              <a:gd name="adj2" fmla="val -441489013"/>
              <a:gd name="adj3" fmla="val 107348"/>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59" name="Google Shape;259;g399fb69c6a9_0_177"/>
          <p:cNvCxnSpPr>
            <a:stCxn id="250" idx="0"/>
            <a:endCxn id="247" idx="3"/>
          </p:cNvCxnSpPr>
          <p:nvPr/>
        </p:nvCxnSpPr>
        <p:spPr>
          <a:xfrm rot="5400000" flipH="1">
            <a:off x="5305475" y="809180"/>
            <a:ext cx="1067700" cy="2789700"/>
          </a:xfrm>
          <a:prstGeom prst="curvedConnector2">
            <a:avLst/>
          </a:prstGeom>
          <a:noFill/>
          <a:ln w="38100" cap="flat" cmpd="sng">
            <a:solidFill>
              <a:srgbClr val="666666"/>
            </a:solidFill>
            <a:prstDash val="dash"/>
            <a:round/>
            <a:headEnd type="none" w="sm" len="sm"/>
            <a:tailEnd type="triangle" w="med" len="med"/>
          </a:ln>
          <a:effectLst>
            <a:outerShdw blurRad="40000" dist="20000" dir="5400000" rotWithShape="0">
              <a:srgbClr val="000000">
                <a:alpha val="37250"/>
              </a:srgbClr>
            </a:outerShdw>
          </a:effectLst>
        </p:spPr>
      </p:cxnSp>
      <p:sp>
        <p:nvSpPr>
          <p:cNvPr id="260" name="Google Shape;260;g399fb69c6a9_0_177"/>
          <p:cNvSpPr txBox="1"/>
          <p:nvPr/>
        </p:nvSpPr>
        <p:spPr>
          <a:xfrm>
            <a:off x="-28450" y="4075764"/>
            <a:ext cx="25401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Temperature &gt; 185°C</a:t>
            </a:r>
            <a:endParaRPr sz="1600">
              <a:solidFill>
                <a:schemeClr val="dk1"/>
              </a:solidFill>
              <a:latin typeface="Calibri"/>
              <a:ea typeface="Calibri"/>
              <a:cs typeface="Calibri"/>
              <a:sym typeface="Calibri"/>
            </a:endParaRPr>
          </a:p>
        </p:txBody>
      </p:sp>
      <p:sp>
        <p:nvSpPr>
          <p:cNvPr id="261" name="Google Shape;261;g399fb69c6a9_0_177"/>
          <p:cNvSpPr txBox="1"/>
          <p:nvPr/>
        </p:nvSpPr>
        <p:spPr>
          <a:xfrm>
            <a:off x="4192685" y="3465802"/>
            <a:ext cx="30000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CA" sz="1600">
                <a:solidFill>
                  <a:schemeClr val="dk1"/>
                </a:solidFill>
                <a:latin typeface="Calibri"/>
                <a:ea typeface="Calibri"/>
                <a:cs typeface="Calibri"/>
                <a:sym typeface="Calibri"/>
              </a:rPr>
              <a:t>Door open/</a:t>
            </a:r>
            <a:endParaRPr sz="1600">
              <a:solidFill>
                <a:schemeClr val="dk1"/>
              </a:solidFill>
              <a:latin typeface="Calibri"/>
              <a:ea typeface="Calibri"/>
              <a:cs typeface="Calibri"/>
              <a:sym typeface="Calibri"/>
            </a:endParaRPr>
          </a:p>
          <a:p>
            <a:pPr marL="0" lvl="0" indent="0" algn="ctr" rtl="0">
              <a:spcBef>
                <a:spcPts val="0"/>
              </a:spcBef>
              <a:spcAft>
                <a:spcPts val="0"/>
              </a:spcAft>
              <a:buNone/>
            </a:pPr>
            <a:r>
              <a:rPr lang="en-CA" sz="1600">
                <a:solidFill>
                  <a:schemeClr val="dk1"/>
                </a:solidFill>
                <a:latin typeface="Calibri"/>
                <a:ea typeface="Calibri"/>
                <a:cs typeface="Calibri"/>
                <a:sym typeface="Calibri"/>
              </a:rPr>
              <a:t>Sensor Fault</a:t>
            </a:r>
            <a:endParaRPr/>
          </a:p>
        </p:txBody>
      </p:sp>
      <p:cxnSp>
        <p:nvCxnSpPr>
          <p:cNvPr id="262" name="Google Shape;262;g399fb69c6a9_0_177"/>
          <p:cNvCxnSpPr>
            <a:stCxn id="249" idx="3"/>
            <a:endCxn id="250" idx="2"/>
          </p:cNvCxnSpPr>
          <p:nvPr/>
        </p:nvCxnSpPr>
        <p:spPr>
          <a:xfrm rot="10800000" flipH="1">
            <a:off x="4444609" y="3290802"/>
            <a:ext cx="2789700" cy="1067700"/>
          </a:xfrm>
          <a:prstGeom prst="curvedConnector2">
            <a:avLst/>
          </a:prstGeom>
          <a:noFill/>
          <a:ln w="38100" cap="flat" cmpd="sng">
            <a:solidFill>
              <a:srgbClr val="666666"/>
            </a:solidFill>
            <a:prstDash val="dash"/>
            <a:round/>
            <a:headEnd type="none" w="sm" len="sm"/>
            <a:tailEnd type="triangle" w="med" len="med"/>
          </a:ln>
          <a:effectLst>
            <a:outerShdw blurRad="40000" dist="20000" dir="5400000" rotWithShape="0">
              <a:srgbClr val="000000">
                <a:alpha val="37250"/>
              </a:srgbClr>
            </a:outerShdw>
          </a:effectLst>
        </p:spPr>
      </p:cxnSp>
      <p:sp>
        <p:nvSpPr>
          <p:cNvPr id="263" name="Google Shape;263;g399fb69c6a9_0_177"/>
          <p:cNvSpPr txBox="1"/>
          <p:nvPr/>
        </p:nvSpPr>
        <p:spPr>
          <a:xfrm>
            <a:off x="2552832" y="1993756"/>
            <a:ext cx="2540100" cy="585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Temperature &lt; 175°C</a:t>
            </a:r>
            <a:endParaRPr sz="1600">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&amp; No error detected</a:t>
            </a:r>
            <a:endParaRPr sz="1600">
              <a:solidFill>
                <a:schemeClr val="dk1"/>
              </a:solidFill>
              <a:latin typeface="Calibri"/>
              <a:ea typeface="Calibri"/>
              <a:cs typeface="Calibri"/>
              <a:sym typeface="Calibri"/>
            </a:endParaRPr>
          </a:p>
        </p:txBody>
      </p:sp>
      <p:sp>
        <p:nvSpPr>
          <p:cNvPr id="264" name="Google Shape;264;g399fb69c6a9_0_177"/>
          <p:cNvSpPr txBox="1"/>
          <p:nvPr/>
        </p:nvSpPr>
        <p:spPr>
          <a:xfrm>
            <a:off x="949500" y="5150725"/>
            <a:ext cx="7245000" cy="1443000"/>
          </a:xfrm>
          <a:prstGeom prst="rect">
            <a:avLst/>
          </a:prstGeom>
          <a:solidFill>
            <a:srgbClr val="434343"/>
          </a:solid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CA" sz="1050">
                <a:solidFill>
                  <a:srgbClr val="569CD6"/>
                </a:solidFill>
                <a:latin typeface="Courier New"/>
                <a:ea typeface="Courier New"/>
                <a:cs typeface="Courier New"/>
                <a:sym typeface="Courier New"/>
              </a:rPr>
              <a:t>typedef</a:t>
            </a:r>
            <a:r>
              <a:rPr lang="en-CA" sz="1050">
                <a:solidFill>
                  <a:srgbClr val="CCCCCC"/>
                </a:solidFill>
                <a:latin typeface="Courier New"/>
                <a:ea typeface="Courier New"/>
                <a:cs typeface="Courier New"/>
                <a:sym typeface="Courier New"/>
              </a:rPr>
              <a:t> </a:t>
            </a:r>
            <a:r>
              <a:rPr lang="en-CA" sz="1050">
                <a:solidFill>
                  <a:srgbClr val="569CD6"/>
                </a:solidFill>
                <a:latin typeface="Courier New"/>
                <a:ea typeface="Courier New"/>
                <a:cs typeface="Courier New"/>
                <a:sym typeface="Courier New"/>
              </a:rPr>
              <a:t>enum</a:t>
            </a:r>
            <a:r>
              <a:rPr lang="en-CA" sz="1050">
                <a:solidFill>
                  <a:srgbClr val="CCCCCC"/>
                </a:solidFill>
                <a:latin typeface="Courier New"/>
                <a:ea typeface="Courier New"/>
                <a:cs typeface="Courier New"/>
                <a:sym typeface="Courier New"/>
              </a:rPr>
              <a:t> {</a:t>
            </a:r>
            <a:endParaRPr sz="105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050">
                <a:solidFill>
                  <a:srgbClr val="CCCCCC"/>
                </a:solidFill>
                <a:latin typeface="Courier New"/>
                <a:ea typeface="Courier New"/>
                <a:cs typeface="Courier New"/>
                <a:sym typeface="Courier New"/>
              </a:rPr>
              <a:t>    </a:t>
            </a:r>
            <a:r>
              <a:rPr lang="en-CA" sz="1050">
                <a:solidFill>
                  <a:srgbClr val="4FC1FF"/>
                </a:solidFill>
                <a:latin typeface="Courier New"/>
                <a:ea typeface="Courier New"/>
                <a:cs typeface="Courier New"/>
                <a:sym typeface="Courier New"/>
              </a:rPr>
              <a:t>PTX_HEATING_STATE_IDLE</a:t>
            </a:r>
            <a:r>
              <a:rPr lang="en-CA" sz="1050">
                <a:solidFill>
                  <a:srgbClr val="CCCCCC"/>
                </a:solidFill>
                <a:latin typeface="Courier New"/>
                <a:ea typeface="Courier New"/>
                <a:cs typeface="Courier New"/>
                <a:sym typeface="Courier New"/>
              </a:rPr>
              <a:t> </a:t>
            </a:r>
            <a:r>
              <a:rPr lang="en-CA" sz="1050">
                <a:solidFill>
                  <a:srgbClr val="D4D4D4"/>
                </a:solidFill>
                <a:latin typeface="Courier New"/>
                <a:ea typeface="Courier New"/>
                <a:cs typeface="Courier New"/>
                <a:sym typeface="Courier New"/>
              </a:rPr>
              <a:t>=</a:t>
            </a:r>
            <a:r>
              <a:rPr lang="en-CA" sz="1050">
                <a:solidFill>
                  <a:srgbClr val="CCCCCC"/>
                </a:solidFill>
                <a:latin typeface="Courier New"/>
                <a:ea typeface="Courier New"/>
                <a:cs typeface="Courier New"/>
                <a:sym typeface="Courier New"/>
              </a:rPr>
              <a:t> </a:t>
            </a:r>
            <a:r>
              <a:rPr lang="en-CA" sz="1050">
                <a:solidFill>
                  <a:srgbClr val="B5CEA8"/>
                </a:solidFill>
                <a:latin typeface="Courier New"/>
                <a:ea typeface="Courier New"/>
                <a:cs typeface="Courier New"/>
                <a:sym typeface="Courier New"/>
              </a:rPr>
              <a:t>0</a:t>
            </a:r>
            <a:r>
              <a:rPr lang="en-CA" sz="1050">
                <a:solidFill>
                  <a:srgbClr val="CCCCCC"/>
                </a:solidFill>
                <a:latin typeface="Courier New"/>
                <a:ea typeface="Courier New"/>
                <a:cs typeface="Courier New"/>
                <a:sym typeface="Courier New"/>
              </a:rPr>
              <a:t>,</a:t>
            </a:r>
            <a:r>
              <a:rPr lang="en-CA" sz="1050">
                <a:solidFill>
                  <a:srgbClr val="6A9955"/>
                </a:solidFill>
                <a:latin typeface="Courier New"/>
                <a:ea typeface="Courier New"/>
                <a:cs typeface="Courier New"/>
                <a:sym typeface="Courier New"/>
              </a:rPr>
              <a:t>     // Outputs off; waiting for heat demand.</a:t>
            </a:r>
            <a:endParaRPr sz="105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050">
                <a:solidFill>
                  <a:srgbClr val="CCCCCC"/>
                </a:solidFill>
                <a:latin typeface="Courier New"/>
                <a:ea typeface="Courier New"/>
                <a:cs typeface="Courier New"/>
                <a:sym typeface="Courier New"/>
              </a:rPr>
              <a:t>    </a:t>
            </a:r>
            <a:r>
              <a:rPr lang="en-CA" sz="1050">
                <a:solidFill>
                  <a:srgbClr val="4FC1FF"/>
                </a:solidFill>
                <a:latin typeface="Courier New"/>
                <a:ea typeface="Courier New"/>
                <a:cs typeface="Courier New"/>
                <a:sym typeface="Courier New"/>
              </a:rPr>
              <a:t>PTX_HEATING_STATE_IGNITING</a:t>
            </a:r>
            <a:r>
              <a:rPr lang="en-CA" sz="1050">
                <a:solidFill>
                  <a:srgbClr val="CCCCCC"/>
                </a:solidFill>
                <a:latin typeface="Courier New"/>
                <a:ea typeface="Courier New"/>
                <a:cs typeface="Courier New"/>
                <a:sym typeface="Courier New"/>
              </a:rPr>
              <a:t>,</a:t>
            </a:r>
            <a:r>
              <a:rPr lang="en-CA" sz="1050">
                <a:solidFill>
                  <a:srgbClr val="6A9955"/>
                </a:solidFill>
                <a:latin typeface="Courier New"/>
                <a:ea typeface="Courier New"/>
                <a:cs typeface="Courier New"/>
                <a:sym typeface="Courier New"/>
              </a:rPr>
              <a:t>     // First 5 seconds after gas turns on (igniter ON).</a:t>
            </a:r>
            <a:endParaRPr sz="105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050">
                <a:solidFill>
                  <a:srgbClr val="CCCCCC"/>
                </a:solidFill>
                <a:latin typeface="Courier New"/>
                <a:ea typeface="Courier New"/>
                <a:cs typeface="Courier New"/>
                <a:sym typeface="Courier New"/>
              </a:rPr>
              <a:t>    </a:t>
            </a:r>
            <a:r>
              <a:rPr lang="en-CA" sz="1050">
                <a:solidFill>
                  <a:srgbClr val="4FC1FF"/>
                </a:solidFill>
                <a:latin typeface="Courier New"/>
                <a:ea typeface="Courier New"/>
                <a:cs typeface="Courier New"/>
                <a:sym typeface="Courier New"/>
              </a:rPr>
              <a:t>PTX_HEATING_STATE_HEATING</a:t>
            </a:r>
            <a:r>
              <a:rPr lang="en-CA" sz="1050">
                <a:solidFill>
                  <a:srgbClr val="CCCCCC"/>
                </a:solidFill>
                <a:latin typeface="Courier New"/>
                <a:ea typeface="Courier New"/>
                <a:cs typeface="Courier New"/>
                <a:sym typeface="Courier New"/>
              </a:rPr>
              <a:t>,</a:t>
            </a:r>
            <a:r>
              <a:rPr lang="en-CA" sz="1050">
                <a:solidFill>
                  <a:srgbClr val="6A9955"/>
                </a:solidFill>
                <a:latin typeface="Courier New"/>
                <a:ea typeface="Courier New"/>
                <a:cs typeface="Courier New"/>
                <a:sym typeface="Courier New"/>
              </a:rPr>
              <a:t>      // Post-ignition; flame expected; igniter OFF.</a:t>
            </a:r>
            <a:endParaRPr sz="105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050">
                <a:solidFill>
                  <a:srgbClr val="CCCCCC"/>
                </a:solidFill>
                <a:latin typeface="Courier New"/>
                <a:ea typeface="Courier New"/>
                <a:cs typeface="Courier New"/>
                <a:sym typeface="Courier New"/>
              </a:rPr>
              <a:t>    </a:t>
            </a:r>
            <a:r>
              <a:rPr lang="en-CA" sz="1050">
                <a:solidFill>
                  <a:srgbClr val="4FC1FF"/>
                </a:solidFill>
                <a:latin typeface="Courier New"/>
                <a:ea typeface="Courier New"/>
                <a:cs typeface="Courier New"/>
                <a:sym typeface="Courier New"/>
              </a:rPr>
              <a:t>PTX_HEATING_STATE_LOCKOUT</a:t>
            </a:r>
            <a:r>
              <a:rPr lang="en-CA" sz="1050">
                <a:solidFill>
                  <a:srgbClr val="CCCCCC"/>
                </a:solidFill>
                <a:latin typeface="Courier New"/>
                <a:ea typeface="Courier New"/>
                <a:cs typeface="Courier New"/>
                <a:sym typeface="Courier New"/>
              </a:rPr>
              <a:t>       </a:t>
            </a:r>
            <a:r>
              <a:rPr lang="en-CA" sz="1050">
                <a:solidFill>
                  <a:srgbClr val="6A9955"/>
                </a:solidFill>
                <a:latin typeface="Courier New"/>
                <a:ea typeface="Courier New"/>
                <a:cs typeface="Courier New"/>
                <a:sym typeface="Courier New"/>
              </a:rPr>
              <a:t>// Safety lockout after max failed attempts.</a:t>
            </a:r>
            <a:endParaRPr sz="105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050">
                <a:solidFill>
                  <a:srgbClr val="CCCCCC"/>
                </a:solidFill>
                <a:latin typeface="Courier New"/>
                <a:ea typeface="Courier New"/>
                <a:cs typeface="Courier New"/>
                <a:sym typeface="Courier New"/>
              </a:rPr>
              <a:t>} </a:t>
            </a:r>
            <a:r>
              <a:rPr lang="en-CA" sz="1050">
                <a:solidFill>
                  <a:srgbClr val="4EC9B0"/>
                </a:solidFill>
                <a:latin typeface="Courier New"/>
                <a:ea typeface="Courier New"/>
                <a:cs typeface="Courier New"/>
                <a:sym typeface="Courier New"/>
              </a:rPr>
              <a:t>ptx_heating_state_t</a:t>
            </a:r>
            <a:r>
              <a:rPr lang="en-CA" sz="1050">
                <a:solidFill>
                  <a:srgbClr val="CCCCCC"/>
                </a:solidFill>
                <a:latin typeface="Courier New"/>
                <a:ea typeface="Courier New"/>
                <a:cs typeface="Courier New"/>
                <a:sym typeface="Courier New"/>
              </a:rPr>
              <a:t>;  </a:t>
            </a:r>
            <a:endParaRPr sz="1050">
              <a:solidFill>
                <a:srgbClr val="CCCCCC"/>
              </a:solidFill>
              <a:latin typeface="Courier New"/>
              <a:ea typeface="Courier New"/>
              <a:cs typeface="Courier New"/>
              <a:sym typeface="Courier New"/>
            </a:endParaRPr>
          </a:p>
        </p:txBody>
      </p:sp>
      <p:cxnSp>
        <p:nvCxnSpPr>
          <p:cNvPr id="265" name="Google Shape;265;g399fb69c6a9_0_177"/>
          <p:cNvCxnSpPr>
            <a:stCxn id="248" idx="1"/>
            <a:endCxn id="247" idx="1"/>
          </p:cNvCxnSpPr>
          <p:nvPr/>
        </p:nvCxnSpPr>
        <p:spPr>
          <a:xfrm rot="10800000" flipH="1">
            <a:off x="3123709" y="1670014"/>
            <a:ext cx="600" cy="1344300"/>
          </a:xfrm>
          <a:prstGeom prst="curvedConnector3">
            <a:avLst>
              <a:gd name="adj1" fmla="val -165797347"/>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66" name="Google Shape;266;g399fb69c6a9_0_177"/>
          <p:cNvCxnSpPr>
            <a:stCxn id="249" idx="1"/>
            <a:endCxn id="247" idx="1"/>
          </p:cNvCxnSpPr>
          <p:nvPr/>
        </p:nvCxnSpPr>
        <p:spPr>
          <a:xfrm rot="10800000" flipH="1">
            <a:off x="3123709" y="1670202"/>
            <a:ext cx="600" cy="2688300"/>
          </a:xfrm>
          <a:prstGeom prst="curvedConnector3">
            <a:avLst>
              <a:gd name="adj1" fmla="val -256768180"/>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sp>
        <p:nvSpPr>
          <p:cNvPr id="267" name="Google Shape;267;g399fb69c6a9_0_177"/>
          <p:cNvSpPr txBox="1"/>
          <p:nvPr/>
        </p:nvSpPr>
        <p:spPr>
          <a:xfrm>
            <a:off x="1304070" y="2034675"/>
            <a:ext cx="1506600" cy="3387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System Fault</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1"/>
        <p:cNvGrpSpPr/>
        <p:nvPr/>
      </p:nvGrpSpPr>
      <p:grpSpPr>
        <a:xfrm>
          <a:off x="0" y="0"/>
          <a:ext cx="0" cy="0"/>
          <a:chOff x="0" y="0"/>
          <a:chExt cx="0" cy="0"/>
        </a:xfrm>
      </p:grpSpPr>
      <p:sp>
        <p:nvSpPr>
          <p:cNvPr id="272" name="Google Shape;272;p9"/>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73" name="Google Shape;273;p9"/>
          <p:cNvSpPr/>
          <p:nvPr/>
        </p:nvSpPr>
        <p:spPr>
          <a:xfrm rot="10800000">
            <a:off x="-8792" y="-1"/>
            <a:ext cx="9169464" cy="6868071"/>
          </a:xfrm>
          <a:prstGeom prst="rect">
            <a:avLst/>
          </a:prstGeom>
          <a:gradFill>
            <a:gsLst>
              <a:gs pos="0">
                <a:srgbClr val="000000"/>
              </a:gs>
              <a:gs pos="100000">
                <a:srgbClr val="366092"/>
              </a:gs>
            </a:gsLst>
            <a:lin ang="4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74" name="Google Shape;274;p9"/>
          <p:cNvSpPr/>
          <p:nvPr/>
        </p:nvSpPr>
        <p:spPr>
          <a:xfrm rot="10800000" flipH="1">
            <a:off x="331469" y="-3"/>
            <a:ext cx="8829202" cy="6868074"/>
          </a:xfrm>
          <a:prstGeom prst="rect">
            <a:avLst/>
          </a:prstGeom>
          <a:gradFill>
            <a:gsLst>
              <a:gs pos="0">
                <a:srgbClr val="244061">
                  <a:alpha val="82352"/>
                </a:srgbClr>
              </a:gs>
              <a:gs pos="21000">
                <a:srgbClr val="244061">
                  <a:alpha val="82352"/>
                </a:srgbClr>
              </a:gs>
              <a:gs pos="100000">
                <a:srgbClr val="4F81BD">
                  <a:alpha val="0"/>
                </a:srgbClr>
              </a:gs>
            </a:gsLst>
            <a:lin ang="8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75" name="Google Shape;275;p9"/>
          <p:cNvSpPr/>
          <p:nvPr/>
        </p:nvSpPr>
        <p:spPr>
          <a:xfrm rot="10800000">
            <a:off x="-11400" y="0"/>
            <a:ext cx="2717530" cy="6868072"/>
          </a:xfrm>
          <a:prstGeom prst="rect">
            <a:avLst/>
          </a:prstGeom>
          <a:gradFill>
            <a:gsLst>
              <a:gs pos="0">
                <a:srgbClr val="366092">
                  <a:alpha val="0"/>
                </a:srgbClr>
              </a:gs>
              <a:gs pos="99000">
                <a:srgbClr val="000000">
                  <a:alpha val="40392"/>
                </a:srgbClr>
              </a:gs>
              <a:gs pos="100000">
                <a:srgbClr val="000000">
                  <a:alpha val="40392"/>
                </a:srgbClr>
              </a:gs>
            </a:gsLst>
            <a:lin ang="13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76" name="Google Shape;276;p9"/>
          <p:cNvSpPr/>
          <p:nvPr/>
        </p:nvSpPr>
        <p:spPr>
          <a:xfrm flipH="1">
            <a:off x="-11906" y="-3"/>
            <a:ext cx="9175185" cy="6868076"/>
          </a:xfrm>
          <a:prstGeom prst="rect">
            <a:avLst/>
          </a:prstGeom>
          <a:gradFill>
            <a:gsLst>
              <a:gs pos="0">
                <a:srgbClr val="366092">
                  <a:alpha val="0"/>
                </a:srgbClr>
              </a:gs>
              <a:gs pos="3000">
                <a:srgbClr val="366092">
                  <a:alpha val="0"/>
                </a:srgbClr>
              </a:gs>
              <a:gs pos="100000">
                <a:srgbClr val="000000">
                  <a:alpha val="72549"/>
                </a:srgbClr>
              </a:gs>
            </a:gsLst>
            <a:lin ang="17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77" name="Google Shape;277;p9"/>
          <p:cNvSpPr/>
          <p:nvPr/>
        </p:nvSpPr>
        <p:spPr>
          <a:xfrm rot="5400000" flipH="1">
            <a:off x="2505509" y="212908"/>
            <a:ext cx="6861931" cy="6448394"/>
          </a:xfrm>
          <a:prstGeom prst="rect">
            <a:avLst/>
          </a:prstGeom>
          <a:gradFill>
            <a:gsLst>
              <a:gs pos="0">
                <a:srgbClr val="366092">
                  <a:alpha val="0"/>
                </a:srgbClr>
              </a:gs>
              <a:gs pos="3000">
                <a:srgbClr val="366092">
                  <a:alpha val="0"/>
                </a:srgbClr>
              </a:gs>
              <a:gs pos="100000">
                <a:srgbClr val="000000">
                  <a:alpha val="26274"/>
                </a:srgbClr>
              </a:gs>
            </a:gsLst>
            <a:lin ang="1380000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78" name="Google Shape;278;p9"/>
          <p:cNvSpPr/>
          <p:nvPr/>
        </p:nvSpPr>
        <p:spPr>
          <a:xfrm rot="5993193">
            <a:off x="269287" y="1712598"/>
            <a:ext cx="4967533" cy="3741293"/>
          </a:xfrm>
          <a:prstGeom prst="ellipse">
            <a:avLst/>
          </a:prstGeom>
          <a:gradFill>
            <a:gsLst>
              <a:gs pos="0">
                <a:srgbClr val="4F81BD">
                  <a:alpha val="25490"/>
                </a:srgbClr>
              </a:gs>
              <a:gs pos="85000">
                <a:srgbClr val="93B3D7">
                  <a:alpha val="0"/>
                </a:srgbClr>
              </a:gs>
              <a:gs pos="100000">
                <a:srgbClr val="93B3D7">
                  <a:alpha val="0"/>
                </a:srgbClr>
              </a:gs>
            </a:gsLst>
            <a:lin ang="14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79" name="Google Shape;279;p9"/>
          <p:cNvSpPr txBox="1">
            <a:spLocks noGrp="1"/>
          </p:cNvSpPr>
          <p:nvPr>
            <p:ph type="ctrTitle"/>
          </p:nvPr>
        </p:nvSpPr>
        <p:spPr>
          <a:xfrm>
            <a:off x="3121925" y="818984"/>
            <a:ext cx="5036024" cy="3178689"/>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FFFFFF"/>
              </a:buClr>
              <a:buSzPts val="4200"/>
              <a:buFont typeface="Calibri"/>
              <a:buNone/>
            </a:pPr>
            <a:r>
              <a:rPr lang="en-CA" sz="4200">
                <a:solidFill>
                  <a:srgbClr val="FFFFFF"/>
                </a:solidFill>
              </a:rPr>
              <a:t>Implementation</a:t>
            </a:r>
            <a:endParaRPr/>
          </a:p>
        </p:txBody>
      </p:sp>
      <p:sp>
        <p:nvSpPr>
          <p:cNvPr id="280" name="Google Shape;280;p9"/>
          <p:cNvSpPr/>
          <p:nvPr/>
        </p:nvSpPr>
        <p:spPr>
          <a:xfrm flipH="1">
            <a:off x="-2" y="4490110"/>
            <a:ext cx="9163282" cy="2377962"/>
          </a:xfrm>
          <a:prstGeom prst="rect">
            <a:avLst/>
          </a:prstGeom>
          <a:gradFill>
            <a:gsLst>
              <a:gs pos="0">
                <a:srgbClr val="366092">
                  <a:alpha val="49411"/>
                </a:srgbClr>
              </a:gs>
              <a:gs pos="99000">
                <a:srgbClr val="000000">
                  <a:alpha val="33333"/>
                </a:srgbClr>
              </a:gs>
              <a:gs pos="100000">
                <a:srgbClr val="000000">
                  <a:alpha val="33333"/>
                </a:srgbClr>
              </a:gs>
            </a:gsLst>
            <a:lin ang="13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81" name="Google Shape;281;p9"/>
          <p:cNvSpPr txBox="1">
            <a:spLocks noGrp="1"/>
          </p:cNvSpPr>
          <p:nvPr>
            <p:ph type="subTitle" idx="1"/>
          </p:nvPr>
        </p:nvSpPr>
        <p:spPr>
          <a:xfrm>
            <a:off x="3214047" y="4960961"/>
            <a:ext cx="5291920" cy="107805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FFFFFF"/>
              </a:buClr>
              <a:buSzPts val="2000"/>
              <a:buNone/>
            </a:pPr>
            <a:r>
              <a:rPr lang="en-CA" sz="2000">
                <a:solidFill>
                  <a:srgbClr val="FFFFFF"/>
                </a:solidFill>
              </a:rPr>
              <a:t>Pseudocode</a:t>
            </a:r>
            <a:endParaRPr/>
          </a:p>
          <a:p>
            <a:pPr marL="0" lvl="0" indent="0" algn="l" rtl="0">
              <a:lnSpc>
                <a:spcPct val="90000"/>
              </a:lnSpc>
              <a:spcBef>
                <a:spcPts val="400"/>
              </a:spcBef>
              <a:spcAft>
                <a:spcPts val="0"/>
              </a:spcAft>
              <a:buClr>
                <a:srgbClr val="FFFFFF"/>
              </a:buClr>
              <a:buSzPts val="2000"/>
              <a:buNone/>
            </a:pPr>
            <a:r>
              <a:rPr lang="en-CA" sz="2000">
                <a:solidFill>
                  <a:srgbClr val="FFFFFF"/>
                </a:solidFill>
              </a:rPr>
              <a:t>Doxygen Detailed Design (tbd)</a:t>
            </a:r>
            <a:endParaRPr/>
          </a:p>
          <a:p>
            <a:pPr marL="0" lvl="0" indent="0" algn="l" rtl="0">
              <a:lnSpc>
                <a:spcPct val="90000"/>
              </a:lnSpc>
              <a:spcBef>
                <a:spcPts val="400"/>
              </a:spcBef>
              <a:spcAft>
                <a:spcPts val="0"/>
              </a:spcAft>
              <a:buClr>
                <a:srgbClr val="FFFFFF"/>
              </a:buClr>
              <a:buSzPts val="2000"/>
              <a:buNone/>
            </a:pPr>
            <a:r>
              <a:rPr lang="en-CA" sz="2000">
                <a:solidFill>
                  <a:srgbClr val="FFFFFF"/>
                </a:solidFill>
              </a:rPr>
              <a:t>GitHub source code</a:t>
            </a:r>
            <a:endParaRPr/>
          </a:p>
        </p:txBody>
      </p:sp>
      <p:sp>
        <p:nvSpPr>
          <p:cNvPr id="282" name="Google Shape;282;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12</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279"/>
                                        </p:tgtEl>
                                        <p:attrNameLst>
                                          <p:attrName>style.visibility</p:attrName>
                                        </p:attrNameLst>
                                      </p:cBhvr>
                                      <p:to>
                                        <p:strVal val="visible"/>
                                      </p:to>
                                    </p:set>
                                    <p:animEffect transition="in" filter="fade">
                                      <p:cBhvr>
                                        <p:cTn id="7" dur="400"/>
                                        <p:tgtEl>
                                          <p:spTgt spid="279"/>
                                        </p:tgtEl>
                                      </p:cBhvr>
                                    </p:animEffect>
                                  </p:childTnLst>
                                </p:cTn>
                              </p:par>
                              <p:par>
                                <p:cTn id="8" presetID="10" presetClass="entr" presetSubtype="0" fill="hold" nodeType="withEffect">
                                  <p:stCondLst>
                                    <p:cond delay="2000"/>
                                  </p:stCondLst>
                                  <p:childTnLst>
                                    <p:set>
                                      <p:cBhvr>
                                        <p:cTn id="9" dur="1" fill="hold">
                                          <p:stCondLst>
                                            <p:cond delay="0"/>
                                          </p:stCondLst>
                                        </p:cTn>
                                        <p:tgtEl>
                                          <p:spTgt spid="281">
                                            <p:txEl>
                                              <p:pRg st="0" end="0"/>
                                            </p:txEl>
                                          </p:spTgt>
                                        </p:tgtEl>
                                        <p:attrNameLst>
                                          <p:attrName>style.visibility</p:attrName>
                                        </p:attrNameLst>
                                      </p:cBhvr>
                                      <p:to>
                                        <p:strVal val="visible"/>
                                      </p:to>
                                    </p:set>
                                    <p:animEffect transition="in" filter="fade">
                                      <p:cBhvr>
                                        <p:cTn id="10" dur="400"/>
                                        <p:tgtEl>
                                          <p:spTgt spid="281">
                                            <p:txEl>
                                              <p:pRg st="0" end="0"/>
                                            </p:txEl>
                                          </p:spTgt>
                                        </p:tgtEl>
                                      </p:cBhvr>
                                    </p:animEffect>
                                  </p:childTnLst>
                                </p:cTn>
                              </p:par>
                              <p:par>
                                <p:cTn id="11" presetID="10" presetClass="entr" presetSubtype="0" fill="hold" nodeType="withEffect">
                                  <p:stCondLst>
                                    <p:cond delay="2000"/>
                                  </p:stCondLst>
                                  <p:childTnLst>
                                    <p:set>
                                      <p:cBhvr>
                                        <p:cTn id="12" dur="1" fill="hold">
                                          <p:stCondLst>
                                            <p:cond delay="0"/>
                                          </p:stCondLst>
                                        </p:cTn>
                                        <p:tgtEl>
                                          <p:spTgt spid="281">
                                            <p:txEl>
                                              <p:pRg st="1" end="1"/>
                                            </p:txEl>
                                          </p:spTgt>
                                        </p:tgtEl>
                                        <p:attrNameLst>
                                          <p:attrName>style.visibility</p:attrName>
                                        </p:attrNameLst>
                                      </p:cBhvr>
                                      <p:to>
                                        <p:strVal val="visible"/>
                                      </p:to>
                                    </p:set>
                                    <p:animEffect transition="in" filter="fade">
                                      <p:cBhvr>
                                        <p:cTn id="13" dur="400"/>
                                        <p:tgtEl>
                                          <p:spTgt spid="281">
                                            <p:txEl>
                                              <p:pRg st="1" end="1"/>
                                            </p:txEl>
                                          </p:spTgt>
                                        </p:tgtEl>
                                      </p:cBhvr>
                                    </p:animEffect>
                                  </p:childTnLst>
                                </p:cTn>
                              </p:par>
                              <p:par>
                                <p:cTn id="14" presetID="10" presetClass="entr" presetSubtype="0" fill="hold" nodeType="withEffect">
                                  <p:stCondLst>
                                    <p:cond delay="2000"/>
                                  </p:stCondLst>
                                  <p:childTnLst>
                                    <p:set>
                                      <p:cBhvr>
                                        <p:cTn id="15" dur="1" fill="hold">
                                          <p:stCondLst>
                                            <p:cond delay="0"/>
                                          </p:stCondLst>
                                        </p:cTn>
                                        <p:tgtEl>
                                          <p:spTgt spid="281">
                                            <p:txEl>
                                              <p:pRg st="2" end="2"/>
                                            </p:txEl>
                                          </p:spTgt>
                                        </p:tgtEl>
                                        <p:attrNameLst>
                                          <p:attrName>style.visibility</p:attrName>
                                        </p:attrNameLst>
                                      </p:cBhvr>
                                      <p:to>
                                        <p:strVal val="visible"/>
                                      </p:to>
                                    </p:set>
                                    <p:animEffect transition="in" filter="fade">
                                      <p:cBhvr>
                                        <p:cTn id="16" dur="400"/>
                                        <p:tgtEl>
                                          <p:spTgt spid="28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10"/>
          <p:cNvSpPr/>
          <p:nvPr/>
        </p:nvSpPr>
        <p:spPr>
          <a:xfrm>
            <a:off x="457200" y="4722550"/>
            <a:ext cx="8146800" cy="1779000"/>
          </a:xfrm>
          <a:prstGeom prst="rect">
            <a:avLst/>
          </a:prstGeom>
          <a:solidFill>
            <a:srgbClr val="93C47D"/>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320"/>
              </a:spcBef>
              <a:spcAft>
                <a:spcPts val="0"/>
              </a:spcAft>
              <a:buNone/>
            </a:pPr>
            <a:endParaRPr sz="2000" b="1">
              <a:solidFill>
                <a:schemeClr val="dk1"/>
              </a:solidFill>
              <a:latin typeface="Calibri"/>
              <a:ea typeface="Calibri"/>
              <a:cs typeface="Calibri"/>
              <a:sym typeface="Calibri"/>
            </a:endParaRPr>
          </a:p>
        </p:txBody>
      </p:sp>
      <p:sp>
        <p:nvSpPr>
          <p:cNvPr id="289" name="Google Shape;289;p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4400"/>
              <a:buFont typeface="Calibri"/>
              <a:buNone/>
            </a:pPr>
            <a:r>
              <a:rPr lang="en-CA"/>
              <a:t>Directory structure of project</a:t>
            </a:r>
            <a:endParaRPr/>
          </a:p>
        </p:txBody>
      </p:sp>
      <p:sp>
        <p:nvSpPr>
          <p:cNvPr id="290" name="Google Shape;290;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13</a:t>
            </a:fld>
            <a:endParaRPr/>
          </a:p>
        </p:txBody>
      </p:sp>
      <p:sp>
        <p:nvSpPr>
          <p:cNvPr id="291" name="Google Shape;291;p10"/>
          <p:cNvSpPr/>
          <p:nvPr/>
        </p:nvSpPr>
        <p:spPr>
          <a:xfrm>
            <a:off x="708850" y="4767050"/>
            <a:ext cx="2407200" cy="163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ptx_elf_cookie_oven.ino </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api.cpp                 </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api.</a:t>
            </a:r>
            <a:endParaRPr sz="2000" b="1">
              <a:solidFill>
                <a:schemeClr val="dk1"/>
              </a:solidFill>
              <a:latin typeface="Calibri"/>
              <a:ea typeface="Calibri"/>
              <a:cs typeface="Calibri"/>
              <a:sym typeface="Calibri"/>
            </a:endParaRPr>
          </a:p>
        </p:txBody>
      </p:sp>
      <p:sp>
        <p:nvSpPr>
          <p:cNvPr id="292" name="Google Shape;292;p10"/>
          <p:cNvSpPr/>
          <p:nvPr/>
        </p:nvSpPr>
        <p:spPr>
          <a:xfrm>
            <a:off x="3368400" y="4767000"/>
            <a:ext cx="2407200" cy="163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ptx_actuator.cpp        </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ptx_actuator.h              </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ptx_oven_control.cpp    </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ptx_oven_control.h      </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ptx_sensor_filter.cpp   </a:t>
            </a:r>
            <a:endParaRPr sz="1600">
              <a:solidFill>
                <a:schemeClr val="dk1"/>
              </a:solidFill>
              <a:latin typeface="Calibri"/>
              <a:ea typeface="Calibri"/>
              <a:cs typeface="Calibri"/>
              <a:sym typeface="Calibri"/>
            </a:endParaRPr>
          </a:p>
          <a:p>
            <a:pPr marL="0" lvl="0" indent="0" algn="l" rtl="0">
              <a:spcBef>
                <a:spcPts val="320"/>
              </a:spcBef>
              <a:spcAft>
                <a:spcPts val="0"/>
              </a:spcAft>
              <a:buNone/>
            </a:pPr>
            <a:r>
              <a:rPr lang="en-CA" sz="1600">
                <a:solidFill>
                  <a:schemeClr val="dk1"/>
                </a:solidFill>
                <a:latin typeface="Calibri"/>
                <a:ea typeface="Calibri"/>
                <a:cs typeface="Calibri"/>
                <a:sym typeface="Calibri"/>
              </a:rPr>
              <a:t>ptx_sensor_filter.h   </a:t>
            </a:r>
            <a:endParaRPr sz="1600">
              <a:solidFill>
                <a:schemeClr val="dk1"/>
              </a:solidFill>
              <a:latin typeface="Calibri"/>
              <a:ea typeface="Calibri"/>
              <a:cs typeface="Calibri"/>
              <a:sym typeface="Calibri"/>
            </a:endParaRPr>
          </a:p>
        </p:txBody>
      </p:sp>
      <p:sp>
        <p:nvSpPr>
          <p:cNvPr id="293" name="Google Shape;293;p10"/>
          <p:cNvSpPr/>
          <p:nvPr/>
        </p:nvSpPr>
        <p:spPr>
          <a:xfrm>
            <a:off x="6027950" y="4767000"/>
            <a:ext cx="2407200" cy="16338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ptx_logging.cpp         </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ptx_logging.h           </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ptx_oven_config.cpp     </a:t>
            </a:r>
            <a:endParaRPr sz="1600">
              <a:solidFill>
                <a:schemeClr val="dk1"/>
              </a:solidFill>
              <a:latin typeface="Calibri"/>
              <a:ea typeface="Calibri"/>
              <a:cs typeface="Calibri"/>
              <a:sym typeface="Calibri"/>
            </a:endParaRPr>
          </a:p>
          <a:p>
            <a:pPr marL="0" lvl="0" indent="0" algn="l" rtl="0">
              <a:spcBef>
                <a:spcPts val="320"/>
              </a:spcBef>
              <a:spcAft>
                <a:spcPts val="0"/>
              </a:spcAft>
              <a:buNone/>
            </a:pPr>
            <a:r>
              <a:rPr lang="en-CA" sz="1600">
                <a:solidFill>
                  <a:schemeClr val="dk1"/>
                </a:solidFill>
                <a:latin typeface="Calibri"/>
                <a:ea typeface="Calibri"/>
                <a:cs typeface="Calibri"/>
                <a:sym typeface="Calibri"/>
              </a:rPr>
              <a:t>ptx_oven_config.h   </a:t>
            </a:r>
            <a:endParaRPr sz="1600">
              <a:solidFill>
                <a:schemeClr val="dk1"/>
              </a:solidFill>
              <a:latin typeface="Calibri"/>
              <a:ea typeface="Calibri"/>
              <a:cs typeface="Calibri"/>
              <a:sym typeface="Calibri"/>
            </a:endParaRPr>
          </a:p>
        </p:txBody>
      </p:sp>
      <p:sp>
        <p:nvSpPr>
          <p:cNvPr id="294" name="Google Shape;294;p10"/>
          <p:cNvSpPr/>
          <p:nvPr/>
        </p:nvSpPr>
        <p:spPr>
          <a:xfrm>
            <a:off x="708850" y="3347400"/>
            <a:ext cx="2407200" cy="12756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320"/>
              </a:spcBef>
              <a:spcAft>
                <a:spcPts val="0"/>
              </a:spcAft>
              <a:buNone/>
            </a:pPr>
            <a:r>
              <a:rPr lang="en-CA" sz="1600">
                <a:solidFill>
                  <a:schemeClr val="dk1"/>
                </a:solidFill>
                <a:latin typeface="Calibri"/>
                <a:ea typeface="Calibri"/>
                <a:cs typeface="Calibri"/>
                <a:sym typeface="Calibri"/>
              </a:rPr>
              <a:t>requirements.md</a:t>
            </a:r>
            <a:endParaRPr sz="1600">
              <a:solidFill>
                <a:schemeClr val="dk1"/>
              </a:solidFill>
              <a:latin typeface="Calibri"/>
              <a:ea typeface="Calibri"/>
              <a:cs typeface="Calibri"/>
              <a:sym typeface="Calibri"/>
            </a:endParaRPr>
          </a:p>
          <a:p>
            <a:pPr marL="0" lvl="0" indent="0" algn="l" rtl="0">
              <a:spcBef>
                <a:spcPts val="320"/>
              </a:spcBef>
              <a:spcAft>
                <a:spcPts val="0"/>
              </a:spcAft>
              <a:buNone/>
            </a:pPr>
            <a:r>
              <a:rPr lang="en-CA" sz="1600">
                <a:solidFill>
                  <a:schemeClr val="dk1"/>
                </a:solidFill>
                <a:latin typeface="Calibri"/>
                <a:ea typeface="Calibri"/>
                <a:cs typeface="Calibri"/>
                <a:sym typeface="Calibri"/>
              </a:rPr>
              <a:t>notes.md </a:t>
            </a:r>
            <a:endParaRPr sz="1600">
              <a:solidFill>
                <a:schemeClr val="dk1"/>
              </a:solidFill>
              <a:latin typeface="Calibri"/>
              <a:ea typeface="Calibri"/>
              <a:cs typeface="Calibri"/>
              <a:sym typeface="Calibri"/>
            </a:endParaRPr>
          </a:p>
          <a:p>
            <a:pPr marL="0" lvl="0" indent="0" algn="l" rtl="0">
              <a:spcBef>
                <a:spcPts val="320"/>
              </a:spcBef>
              <a:spcAft>
                <a:spcPts val="0"/>
              </a:spcAft>
              <a:buNone/>
            </a:pPr>
            <a:r>
              <a:rPr lang="en-CA" sz="1600">
                <a:solidFill>
                  <a:schemeClr val="dk1"/>
                </a:solidFill>
                <a:latin typeface="Calibri"/>
                <a:ea typeface="Calibri"/>
                <a:cs typeface="Calibri"/>
                <a:sym typeface="Calibri"/>
              </a:rPr>
              <a:t>diagram.json </a:t>
            </a:r>
            <a:endParaRPr sz="1600">
              <a:solidFill>
                <a:schemeClr val="dk1"/>
              </a:solidFill>
              <a:latin typeface="Calibri"/>
              <a:ea typeface="Calibri"/>
              <a:cs typeface="Calibri"/>
              <a:sym typeface="Calibri"/>
            </a:endParaRPr>
          </a:p>
          <a:p>
            <a:pPr marL="0" lvl="0" indent="0" algn="l" rtl="0">
              <a:spcBef>
                <a:spcPts val="320"/>
              </a:spcBef>
              <a:spcAft>
                <a:spcPts val="0"/>
              </a:spcAft>
              <a:buNone/>
            </a:pPr>
            <a:r>
              <a:rPr lang="en-CA" sz="1600">
                <a:solidFill>
                  <a:schemeClr val="dk1"/>
                </a:solidFill>
                <a:latin typeface="Calibri"/>
                <a:ea typeface="Calibri"/>
                <a:cs typeface="Calibri"/>
                <a:sym typeface="Calibri"/>
              </a:rPr>
              <a:t>CMakeLists.txt</a:t>
            </a:r>
            <a:endParaRPr sz="1600">
              <a:solidFill>
                <a:schemeClr val="dk1"/>
              </a:solidFill>
              <a:latin typeface="Calibri"/>
              <a:ea typeface="Calibri"/>
              <a:cs typeface="Calibri"/>
              <a:sym typeface="Calibri"/>
            </a:endParaRPr>
          </a:p>
        </p:txBody>
      </p:sp>
      <p:sp>
        <p:nvSpPr>
          <p:cNvPr id="295" name="Google Shape;295;p10"/>
          <p:cNvSpPr/>
          <p:nvPr/>
        </p:nvSpPr>
        <p:spPr>
          <a:xfrm>
            <a:off x="708850" y="1356550"/>
            <a:ext cx="2407200" cy="1846800"/>
          </a:xfrm>
          <a:prstGeom prst="rect">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ptx_elf_cookie_oven</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├───.github</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   └───workflows</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└───tests</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    ├───mocks</a:t>
            </a:r>
            <a:endParaRPr sz="1600">
              <a:solidFill>
                <a:schemeClr val="dk1"/>
              </a:solidFill>
              <a:latin typeface="Calibri"/>
              <a:ea typeface="Calibri"/>
              <a:cs typeface="Calibri"/>
              <a:sym typeface="Calibri"/>
            </a:endParaRPr>
          </a:p>
          <a:p>
            <a:pPr marL="0" lvl="0" indent="0" algn="l" rtl="0">
              <a:spcBef>
                <a:spcPts val="320"/>
              </a:spcBef>
              <a:spcAft>
                <a:spcPts val="0"/>
              </a:spcAft>
              <a:buClr>
                <a:schemeClr val="dk1"/>
              </a:buClr>
              <a:buSzPts val="1100"/>
              <a:buFont typeface="Arial"/>
              <a:buNone/>
            </a:pPr>
            <a:r>
              <a:rPr lang="en-CA" sz="1600">
                <a:solidFill>
                  <a:schemeClr val="dk1"/>
                </a:solidFill>
                <a:latin typeface="Calibri"/>
                <a:ea typeface="Calibri"/>
                <a:cs typeface="Calibri"/>
                <a:sym typeface="Calibri"/>
              </a:rPr>
              <a:t>    └───stubs</a:t>
            </a:r>
            <a:endParaRPr sz="1600">
              <a:solidFill>
                <a:schemeClr val="dk1"/>
              </a:solidFill>
              <a:latin typeface="Calibri"/>
              <a:ea typeface="Calibri"/>
              <a:cs typeface="Calibri"/>
              <a:sym typeface="Calibri"/>
            </a:endParaRPr>
          </a:p>
        </p:txBody>
      </p:sp>
      <p:sp>
        <p:nvSpPr>
          <p:cNvPr id="296" name="Google Shape;296;p10"/>
          <p:cNvSpPr/>
          <p:nvPr/>
        </p:nvSpPr>
        <p:spPr>
          <a:xfrm>
            <a:off x="3561300" y="1356556"/>
            <a:ext cx="2021400" cy="297600"/>
          </a:xfrm>
          <a:prstGeom prst="wedgeRectCallout">
            <a:avLst>
              <a:gd name="adj1" fmla="val -102915"/>
              <a:gd name="adj2" fmla="val 188733"/>
            </a:avLst>
          </a:prstGeom>
          <a:gradFill>
            <a:gsLst>
              <a:gs pos="0">
                <a:srgbClr val="3E7FCD"/>
              </a:gs>
              <a:gs pos="100000">
                <a:srgbClr val="96C0FF"/>
              </a:gs>
            </a:gsLst>
            <a:lin ang="16200038"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Github CI</a:t>
            </a:r>
            <a:endParaRPr sz="1400" b="0" i="0" u="none" strike="noStrike" cap="none">
              <a:solidFill>
                <a:srgbClr val="000000"/>
              </a:solidFill>
              <a:latin typeface="Arial"/>
              <a:ea typeface="Arial"/>
              <a:cs typeface="Arial"/>
              <a:sym typeface="Arial"/>
            </a:endParaRPr>
          </a:p>
        </p:txBody>
      </p:sp>
      <p:sp>
        <p:nvSpPr>
          <p:cNvPr id="297" name="Google Shape;297;p10"/>
          <p:cNvSpPr/>
          <p:nvPr/>
        </p:nvSpPr>
        <p:spPr>
          <a:xfrm>
            <a:off x="3561300" y="2131156"/>
            <a:ext cx="2021400" cy="297600"/>
          </a:xfrm>
          <a:prstGeom prst="wedgeRectCallout">
            <a:avLst>
              <a:gd name="adj1" fmla="val -102915"/>
              <a:gd name="adj2" fmla="val 188733"/>
            </a:avLst>
          </a:prstGeom>
          <a:gradFill>
            <a:gsLst>
              <a:gs pos="0">
                <a:srgbClr val="3E7FCD"/>
              </a:gs>
              <a:gs pos="100000">
                <a:srgbClr val="96C0FF"/>
              </a:gs>
            </a:gsLst>
            <a:lin ang="16200038"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Testing</a:t>
            </a:r>
            <a:endParaRPr sz="1400" b="0" i="0" u="none" strike="noStrike" cap="none">
              <a:solidFill>
                <a:srgbClr val="000000"/>
              </a:solidFill>
              <a:latin typeface="Arial"/>
              <a:ea typeface="Arial"/>
              <a:cs typeface="Arial"/>
              <a:sym typeface="Arial"/>
            </a:endParaRPr>
          </a:p>
        </p:txBody>
      </p:sp>
      <p:sp>
        <p:nvSpPr>
          <p:cNvPr id="298" name="Google Shape;298;p10"/>
          <p:cNvSpPr/>
          <p:nvPr/>
        </p:nvSpPr>
        <p:spPr>
          <a:xfrm>
            <a:off x="3561300" y="2730456"/>
            <a:ext cx="2021400" cy="297600"/>
          </a:xfrm>
          <a:prstGeom prst="wedgeRectCallout">
            <a:avLst>
              <a:gd name="adj1" fmla="val -102915"/>
              <a:gd name="adj2" fmla="val 188733"/>
            </a:avLst>
          </a:prstGeom>
          <a:gradFill>
            <a:gsLst>
              <a:gs pos="0">
                <a:srgbClr val="FFF6DB"/>
              </a:gs>
              <a:gs pos="100000">
                <a:srgbClr val="FAD15C"/>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Requirement</a:t>
            </a:r>
            <a:endParaRPr sz="1400" b="0" i="0" u="none" strike="noStrike" cap="none">
              <a:solidFill>
                <a:srgbClr val="000000"/>
              </a:solidFill>
              <a:latin typeface="Arial"/>
              <a:ea typeface="Arial"/>
              <a:cs typeface="Arial"/>
              <a:sym typeface="Arial"/>
            </a:endParaRPr>
          </a:p>
        </p:txBody>
      </p:sp>
      <p:sp>
        <p:nvSpPr>
          <p:cNvPr id="299" name="Google Shape;299;p10"/>
          <p:cNvSpPr/>
          <p:nvPr/>
        </p:nvSpPr>
        <p:spPr>
          <a:xfrm>
            <a:off x="3561300" y="3449081"/>
            <a:ext cx="2021400" cy="297600"/>
          </a:xfrm>
          <a:prstGeom prst="wedgeRectCallout">
            <a:avLst>
              <a:gd name="adj1" fmla="val -102915"/>
              <a:gd name="adj2" fmla="val 188733"/>
            </a:avLst>
          </a:prstGeom>
          <a:gradFill>
            <a:gsLst>
              <a:gs pos="0">
                <a:srgbClr val="FFF6DB"/>
              </a:gs>
              <a:gs pos="100000">
                <a:srgbClr val="FAD15C"/>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Wokwi HW simulator </a:t>
            </a:r>
            <a:endParaRPr sz="1400" b="0" i="0" u="none" strike="noStrike" cap="none">
              <a:solidFill>
                <a:srgbClr val="000000"/>
              </a:solidFill>
              <a:latin typeface="Arial"/>
              <a:ea typeface="Arial"/>
              <a:cs typeface="Arial"/>
              <a:sym typeface="Arial"/>
            </a:endParaRPr>
          </a:p>
        </p:txBody>
      </p:sp>
      <p:sp>
        <p:nvSpPr>
          <p:cNvPr id="300" name="Google Shape;300;p10"/>
          <p:cNvSpPr/>
          <p:nvPr/>
        </p:nvSpPr>
        <p:spPr>
          <a:xfrm>
            <a:off x="3561300" y="4254006"/>
            <a:ext cx="2021400" cy="297600"/>
          </a:xfrm>
          <a:prstGeom prst="wedgeRectCallout">
            <a:avLst>
              <a:gd name="adj1" fmla="val -23203"/>
              <a:gd name="adj2" fmla="val 92152"/>
            </a:avLst>
          </a:prstGeom>
          <a:gradFill>
            <a:gsLst>
              <a:gs pos="0">
                <a:srgbClr val="DCECD5"/>
              </a:gs>
              <a:gs pos="100000">
                <a:srgbClr val="92BC81"/>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CA" sz="1600">
                <a:solidFill>
                  <a:schemeClr val="dk1"/>
                </a:solidFill>
                <a:latin typeface="Calibri"/>
                <a:ea typeface="Calibri"/>
                <a:cs typeface="Calibri"/>
                <a:sym typeface="Calibri"/>
              </a:rPr>
              <a:t>Source code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1"/>
              </a:buClr>
              <a:buSzPts val="4000"/>
              <a:buFont typeface="Calibri"/>
              <a:buNone/>
            </a:pPr>
            <a:r>
              <a:rPr lang="en-CA" sz="4000"/>
              <a:t>Pseudocode – Configuration</a:t>
            </a:r>
            <a:endParaRPr sz="4000"/>
          </a:p>
        </p:txBody>
      </p:sp>
      <p:sp>
        <p:nvSpPr>
          <p:cNvPr id="306" name="Google Shape;306;p11"/>
          <p:cNvSpPr txBox="1">
            <a:spLocks noGrp="1"/>
          </p:cNvSpPr>
          <p:nvPr>
            <p:ph type="body" idx="1"/>
          </p:nvPr>
        </p:nvSpPr>
        <p:spPr>
          <a:xfrm>
            <a:off x="281125" y="1504200"/>
            <a:ext cx="8549100" cy="4597200"/>
          </a:xfrm>
          <a:prstGeom prst="rect">
            <a:avLst/>
          </a:prstGeom>
          <a:solidFill>
            <a:srgbClr val="434343"/>
          </a:solidFill>
          <a:ln>
            <a:noFill/>
          </a:ln>
        </p:spPr>
        <p:txBody>
          <a:bodyPr spcFirstLastPara="1" wrap="square" lIns="91425" tIns="45700" rIns="91425" bIns="45700" anchor="t" anchorCtr="0">
            <a:noAutofit/>
          </a:bodyPr>
          <a:lstStyle/>
          <a:p>
            <a:pPr marL="0" lvl="0" indent="0" algn="l" rtl="0">
              <a:lnSpc>
                <a:spcPct val="135714"/>
              </a:lnSpc>
              <a:spcBef>
                <a:spcPts val="0"/>
              </a:spcBef>
              <a:spcAft>
                <a:spcPts val="0"/>
              </a:spcAft>
              <a:buClr>
                <a:schemeClr val="dk1"/>
              </a:buClr>
              <a:buSzPts val="1100"/>
              <a:buFont typeface="Arial"/>
              <a:buNone/>
            </a:pPr>
            <a:r>
              <a:rPr lang="en-CA" sz="1100" b="1">
                <a:solidFill>
                  <a:srgbClr val="569CD6"/>
                </a:solidFill>
                <a:latin typeface="Courier New"/>
                <a:ea typeface="Courier New"/>
                <a:cs typeface="Courier New"/>
                <a:sym typeface="Courier New"/>
              </a:rPr>
              <a:t>typedef</a:t>
            </a:r>
            <a:r>
              <a:rPr lang="en-CA" sz="1100" b="1">
                <a:solidFill>
                  <a:srgbClr val="CCCCCC"/>
                </a:solidFill>
                <a:latin typeface="Courier New"/>
                <a:ea typeface="Courier New"/>
                <a:cs typeface="Courier New"/>
                <a:sym typeface="Courier New"/>
              </a:rPr>
              <a:t> </a:t>
            </a:r>
            <a:r>
              <a:rPr lang="en-CA" sz="1100" b="1">
                <a:solidFill>
                  <a:srgbClr val="569CD6"/>
                </a:solidFill>
                <a:latin typeface="Courier New"/>
                <a:ea typeface="Courier New"/>
                <a:cs typeface="Courier New"/>
                <a:sym typeface="Courier New"/>
              </a:rPr>
              <a:t>struct</a:t>
            </a:r>
            <a:r>
              <a:rPr lang="en-CA" sz="1100" b="1">
                <a:solidFill>
                  <a:srgbClr val="CCCCCC"/>
                </a:solidFill>
                <a:latin typeface="Courier New"/>
                <a:ea typeface="Courier New"/>
                <a:cs typeface="Courier New"/>
                <a:sym typeface="Courier New"/>
              </a:rPr>
              <a:t> {</a:t>
            </a:r>
            <a:endParaRPr sz="1100" b="1">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r>
              <a:rPr lang="en-CA" sz="1100" b="1">
                <a:solidFill>
                  <a:srgbClr val="4EC9B0"/>
                </a:solidFill>
                <a:latin typeface="Courier New"/>
                <a:ea typeface="Courier New"/>
                <a:cs typeface="Courier New"/>
                <a:sym typeface="Courier New"/>
              </a:rPr>
              <a:t>uint32_t</a:t>
            </a:r>
            <a:r>
              <a:rPr lang="en-CA" sz="1100" b="1">
                <a:solidFill>
                  <a:srgbClr val="CCCCCC"/>
                </a:solidFill>
                <a:latin typeface="Courier New"/>
                <a:ea typeface="Courier New"/>
                <a:cs typeface="Courier New"/>
                <a:sym typeface="Courier New"/>
              </a:rPr>
              <a:t>    </a:t>
            </a:r>
            <a:r>
              <a:rPr lang="en-CA" sz="1100" b="1">
                <a:solidFill>
                  <a:srgbClr val="9CDCFE"/>
                </a:solidFill>
                <a:latin typeface="Courier New"/>
                <a:ea typeface="Courier New"/>
                <a:cs typeface="Courier New"/>
                <a:sym typeface="Courier New"/>
              </a:rPr>
              <a:t>ignition_duration_ms</a:t>
            </a:r>
            <a:r>
              <a:rPr lang="en-CA" sz="1100" b="1">
                <a:solidFill>
                  <a:srgbClr val="CCCCCC"/>
                </a:solidFill>
                <a:latin typeface="Courier New"/>
                <a:ea typeface="Courier New"/>
                <a:cs typeface="Courier New"/>
                <a:sym typeface="Courier New"/>
              </a:rPr>
              <a:t>;</a:t>
            </a:r>
            <a:r>
              <a:rPr lang="en-CA" sz="1100" b="1">
                <a:solidFill>
                  <a:srgbClr val="6A9955"/>
                </a:solidFill>
                <a:latin typeface="Courier New"/>
                <a:ea typeface="Courier New"/>
                <a:cs typeface="Courier New"/>
                <a:sym typeface="Courier New"/>
              </a:rPr>
              <a:t>    // Duration igniter stays ON after gas opens (df: 5000ms)</a:t>
            </a:r>
            <a:endParaRPr sz="1100" b="1">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r>
              <a:rPr lang="en-CA" sz="1100" b="1">
                <a:solidFill>
                  <a:srgbClr val="4EC9B0"/>
                </a:solidFill>
                <a:latin typeface="Courier New"/>
                <a:ea typeface="Courier New"/>
                <a:cs typeface="Courier New"/>
                <a:sym typeface="Courier New"/>
              </a:rPr>
              <a:t>uint32_t</a:t>
            </a:r>
            <a:r>
              <a:rPr lang="en-CA" sz="1100" b="1">
                <a:solidFill>
                  <a:srgbClr val="CCCCCC"/>
                </a:solidFill>
                <a:latin typeface="Courier New"/>
                <a:ea typeface="Courier New"/>
                <a:cs typeface="Courier New"/>
                <a:sym typeface="Courier New"/>
              </a:rPr>
              <a:t>    </a:t>
            </a:r>
            <a:r>
              <a:rPr lang="en-CA" sz="1100" b="1">
                <a:solidFill>
                  <a:srgbClr val="9CDCFE"/>
                </a:solidFill>
                <a:latin typeface="Courier New"/>
                <a:ea typeface="Courier New"/>
                <a:cs typeface="Courier New"/>
                <a:sym typeface="Courier New"/>
              </a:rPr>
              <a:t>periodic_log_ms</a:t>
            </a:r>
            <a:r>
              <a:rPr lang="en-CA" sz="1100" b="1">
                <a:solidFill>
                  <a:srgbClr val="CCCCCC"/>
                </a:solidFill>
                <a:latin typeface="Courier New"/>
                <a:ea typeface="Courier New"/>
                <a:cs typeface="Courier New"/>
                <a:sym typeface="Courier New"/>
              </a:rPr>
              <a:t>;</a:t>
            </a:r>
            <a:r>
              <a:rPr lang="en-CA" sz="1100" b="1">
                <a:solidFill>
                  <a:srgbClr val="6A9955"/>
                </a:solidFill>
                <a:latin typeface="Courier New"/>
                <a:ea typeface="Courier New"/>
                <a:cs typeface="Courier New"/>
                <a:sym typeface="Courier New"/>
              </a:rPr>
              <a:t>         // Interval between periodic status logs (df: 1000ms)</a:t>
            </a:r>
            <a:endParaRPr sz="1100" b="1">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r>
              <a:rPr lang="en-CA" sz="1100" b="1">
                <a:solidFill>
                  <a:srgbClr val="4EC9B0"/>
                </a:solidFill>
                <a:latin typeface="Courier New"/>
                <a:ea typeface="Courier New"/>
                <a:cs typeface="Courier New"/>
                <a:sym typeface="Courier New"/>
              </a:rPr>
              <a:t>uint32_t</a:t>
            </a:r>
            <a:r>
              <a:rPr lang="en-CA" sz="1100" b="1">
                <a:solidFill>
                  <a:srgbClr val="CCCCCC"/>
                </a:solidFill>
                <a:latin typeface="Courier New"/>
                <a:ea typeface="Courier New"/>
                <a:cs typeface="Courier New"/>
                <a:sym typeface="Courier New"/>
              </a:rPr>
              <a:t>    </a:t>
            </a:r>
            <a:r>
              <a:rPr lang="en-CA" sz="1100" b="1">
                <a:solidFill>
                  <a:srgbClr val="9CDCFE"/>
                </a:solidFill>
                <a:latin typeface="Courier New"/>
                <a:ea typeface="Courier New"/>
                <a:cs typeface="Courier New"/>
                <a:sym typeface="Courier New"/>
              </a:rPr>
              <a:t>sensor_fault_window_ms</a:t>
            </a:r>
            <a:r>
              <a:rPr lang="en-CA" sz="1100" b="1">
                <a:solidFill>
                  <a:srgbClr val="CCCCCC"/>
                </a:solidFill>
                <a:latin typeface="Courier New"/>
                <a:ea typeface="Courier New"/>
                <a:cs typeface="Courier New"/>
                <a:sym typeface="Courier New"/>
              </a:rPr>
              <a:t>;</a:t>
            </a:r>
            <a:r>
              <a:rPr lang="en-CA" sz="1100" b="1">
                <a:solidFill>
                  <a:srgbClr val="6A9955"/>
                </a:solidFill>
                <a:latin typeface="Courier New"/>
                <a:ea typeface="Courier New"/>
                <a:cs typeface="Courier New"/>
                <a:sym typeface="Courier New"/>
              </a:rPr>
              <a:t>  // Out-of-range duration before latching fault (1000ms)</a:t>
            </a:r>
            <a:endParaRPr sz="1100" b="1">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r>
              <a:rPr lang="en-CA" sz="1100" b="1">
                <a:solidFill>
                  <a:srgbClr val="4EC9B0"/>
                </a:solidFill>
                <a:latin typeface="Courier New"/>
                <a:ea typeface="Courier New"/>
                <a:cs typeface="Courier New"/>
                <a:sym typeface="Courier New"/>
              </a:rPr>
              <a:t>uint32_t</a:t>
            </a:r>
            <a:r>
              <a:rPr lang="en-CA" sz="1100" b="1">
                <a:solidFill>
                  <a:srgbClr val="CCCCCC"/>
                </a:solidFill>
                <a:latin typeface="Courier New"/>
                <a:ea typeface="Courier New"/>
                <a:cs typeface="Courier New"/>
                <a:sym typeface="Courier New"/>
              </a:rPr>
              <a:t>    </a:t>
            </a:r>
            <a:r>
              <a:rPr lang="en-CA" sz="1100" b="1">
                <a:solidFill>
                  <a:srgbClr val="9CDCFE"/>
                </a:solidFill>
                <a:latin typeface="Courier New"/>
                <a:ea typeface="Courier New"/>
                <a:cs typeface="Courier New"/>
                <a:sym typeface="Courier New"/>
              </a:rPr>
              <a:t>auto_resume_delay_ms</a:t>
            </a:r>
            <a:r>
              <a:rPr lang="en-CA" sz="1100" b="1">
                <a:solidFill>
                  <a:srgbClr val="CCCCCC"/>
                </a:solidFill>
                <a:latin typeface="Courier New"/>
                <a:ea typeface="Courier New"/>
                <a:cs typeface="Courier New"/>
                <a:sym typeface="Courier New"/>
              </a:rPr>
              <a:t>;</a:t>
            </a:r>
            <a:r>
              <a:rPr lang="en-CA" sz="1100" b="1">
                <a:solidFill>
                  <a:srgbClr val="6A9955"/>
                </a:solidFill>
                <a:latin typeface="Courier New"/>
                <a:ea typeface="Courier New"/>
                <a:cs typeface="Courier New"/>
                <a:sym typeface="Courier New"/>
              </a:rPr>
              <a:t>    // Valid readings duration before clearing fault (3000ms)</a:t>
            </a:r>
            <a:endParaRPr sz="1100" b="1">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r>
              <a:rPr lang="en-CA" sz="1100" b="1">
                <a:solidFill>
                  <a:srgbClr val="569CD6"/>
                </a:solidFill>
                <a:latin typeface="Courier New"/>
                <a:ea typeface="Courier New"/>
                <a:cs typeface="Courier New"/>
                <a:sym typeface="Courier New"/>
              </a:rPr>
              <a:t>float</a:t>
            </a:r>
            <a:r>
              <a:rPr lang="en-CA" sz="1100" b="1">
                <a:solidFill>
                  <a:srgbClr val="CCCCCC"/>
                </a:solidFill>
                <a:latin typeface="Courier New"/>
                <a:ea typeface="Courier New"/>
                <a:cs typeface="Courier New"/>
                <a:sym typeface="Courier New"/>
              </a:rPr>
              <a:t>       </a:t>
            </a:r>
            <a:r>
              <a:rPr lang="en-CA" sz="1100" b="1">
                <a:solidFill>
                  <a:srgbClr val="9CDCFE"/>
                </a:solidFill>
                <a:latin typeface="Courier New"/>
                <a:ea typeface="Courier New"/>
                <a:cs typeface="Courier New"/>
                <a:sym typeface="Courier New"/>
              </a:rPr>
              <a:t>vref_min_v</a:t>
            </a:r>
            <a:r>
              <a:rPr lang="en-CA" sz="1100" b="1">
                <a:solidFill>
                  <a:srgbClr val="CCCCCC"/>
                </a:solidFill>
                <a:latin typeface="Courier New"/>
                <a:ea typeface="Courier New"/>
                <a:cs typeface="Courier New"/>
                <a:sym typeface="Courier New"/>
              </a:rPr>
              <a:t>;</a:t>
            </a:r>
            <a:r>
              <a:rPr lang="en-CA" sz="1100" b="1">
                <a:solidFill>
                  <a:srgbClr val="6A9955"/>
                </a:solidFill>
                <a:latin typeface="Courier New"/>
                <a:ea typeface="Courier New"/>
                <a:cs typeface="Courier New"/>
                <a:sym typeface="Courier New"/>
              </a:rPr>
              <a:t>              // Minimum acceptable reference voltage (default: 4.5V)</a:t>
            </a:r>
            <a:endParaRPr sz="1100" b="1">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r>
              <a:rPr lang="en-CA" sz="1100" b="1">
                <a:solidFill>
                  <a:srgbClr val="569CD6"/>
                </a:solidFill>
                <a:latin typeface="Courier New"/>
                <a:ea typeface="Courier New"/>
                <a:cs typeface="Courier New"/>
                <a:sym typeface="Courier New"/>
              </a:rPr>
              <a:t>float</a:t>
            </a:r>
            <a:r>
              <a:rPr lang="en-CA" sz="1100" b="1">
                <a:solidFill>
                  <a:srgbClr val="CCCCCC"/>
                </a:solidFill>
                <a:latin typeface="Courier New"/>
                <a:ea typeface="Courier New"/>
                <a:cs typeface="Courier New"/>
                <a:sym typeface="Courier New"/>
              </a:rPr>
              <a:t>       </a:t>
            </a:r>
            <a:r>
              <a:rPr lang="en-CA" sz="1100" b="1">
                <a:solidFill>
                  <a:srgbClr val="9CDCFE"/>
                </a:solidFill>
                <a:latin typeface="Courier New"/>
                <a:ea typeface="Courier New"/>
                <a:cs typeface="Courier New"/>
                <a:sym typeface="Courier New"/>
              </a:rPr>
              <a:t>vref_max_v</a:t>
            </a:r>
            <a:r>
              <a:rPr lang="en-CA" sz="1100" b="1">
                <a:solidFill>
                  <a:srgbClr val="CCCCCC"/>
                </a:solidFill>
                <a:latin typeface="Courier New"/>
                <a:ea typeface="Courier New"/>
                <a:cs typeface="Courier New"/>
                <a:sym typeface="Courier New"/>
              </a:rPr>
              <a:t>;</a:t>
            </a:r>
            <a:r>
              <a:rPr lang="en-CA" sz="1100" b="1">
                <a:solidFill>
                  <a:srgbClr val="6A9955"/>
                </a:solidFill>
                <a:latin typeface="Courier New"/>
                <a:ea typeface="Courier New"/>
                <a:cs typeface="Courier New"/>
                <a:sym typeface="Courier New"/>
              </a:rPr>
              <a:t>              // Maximum acceptable reference voltage (default: 5.5V)</a:t>
            </a:r>
            <a:endParaRPr sz="1100" b="1">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r>
              <a:rPr lang="en-CA" sz="1100" b="1">
                <a:solidFill>
                  <a:srgbClr val="569CD6"/>
                </a:solidFill>
                <a:latin typeface="Courier New"/>
                <a:ea typeface="Courier New"/>
                <a:cs typeface="Courier New"/>
                <a:sym typeface="Courier New"/>
              </a:rPr>
              <a:t>float</a:t>
            </a:r>
            <a:r>
              <a:rPr lang="en-CA" sz="1100" b="1">
                <a:solidFill>
                  <a:srgbClr val="CCCCCC"/>
                </a:solidFill>
                <a:latin typeface="Courier New"/>
                <a:ea typeface="Courier New"/>
                <a:cs typeface="Courier New"/>
                <a:sym typeface="Courier New"/>
              </a:rPr>
              <a:t>       </a:t>
            </a:r>
            <a:r>
              <a:rPr lang="en-CA" sz="1100" b="1">
                <a:solidFill>
                  <a:srgbClr val="9CDCFE"/>
                </a:solidFill>
                <a:latin typeface="Courier New"/>
                <a:ea typeface="Courier New"/>
                <a:cs typeface="Courier New"/>
                <a:sym typeface="Courier New"/>
              </a:rPr>
              <a:t>temp_target_c</a:t>
            </a:r>
            <a:r>
              <a:rPr lang="en-CA" sz="1100" b="1">
                <a:solidFill>
                  <a:srgbClr val="CCCCCC"/>
                </a:solidFill>
                <a:latin typeface="Courier New"/>
                <a:ea typeface="Courier New"/>
                <a:cs typeface="Courier New"/>
                <a:sym typeface="Courier New"/>
              </a:rPr>
              <a:t>;</a:t>
            </a:r>
            <a:r>
              <a:rPr lang="en-CA" sz="1100" b="1">
                <a:solidFill>
                  <a:srgbClr val="6A9955"/>
                </a:solidFill>
                <a:latin typeface="Courier New"/>
                <a:ea typeface="Courier New"/>
                <a:cs typeface="Courier New"/>
                <a:sym typeface="Courier New"/>
              </a:rPr>
              <a:t>           // Target temperature for control (default: 180.0°C)</a:t>
            </a:r>
            <a:endParaRPr sz="1100" b="1">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r>
              <a:rPr lang="en-CA" sz="1100" b="1">
                <a:solidFill>
                  <a:srgbClr val="569CD6"/>
                </a:solidFill>
                <a:latin typeface="Courier New"/>
                <a:ea typeface="Courier New"/>
                <a:cs typeface="Courier New"/>
                <a:sym typeface="Courier New"/>
              </a:rPr>
              <a:t>float</a:t>
            </a:r>
            <a:r>
              <a:rPr lang="en-CA" sz="1100" b="1">
                <a:solidFill>
                  <a:srgbClr val="CCCCCC"/>
                </a:solidFill>
                <a:latin typeface="Courier New"/>
                <a:ea typeface="Courier New"/>
                <a:cs typeface="Courier New"/>
                <a:sym typeface="Courier New"/>
              </a:rPr>
              <a:t>       </a:t>
            </a:r>
            <a:r>
              <a:rPr lang="en-CA" sz="1100" b="1">
                <a:solidFill>
                  <a:srgbClr val="9CDCFE"/>
                </a:solidFill>
                <a:latin typeface="Courier New"/>
                <a:ea typeface="Courier New"/>
                <a:cs typeface="Courier New"/>
                <a:sym typeface="Courier New"/>
              </a:rPr>
              <a:t>temp_delta_c</a:t>
            </a:r>
            <a:r>
              <a:rPr lang="en-CA" sz="1100" b="1">
                <a:solidFill>
                  <a:srgbClr val="CCCCCC"/>
                </a:solidFill>
                <a:latin typeface="Courier New"/>
                <a:ea typeface="Courier New"/>
                <a:cs typeface="Courier New"/>
                <a:sym typeface="Courier New"/>
              </a:rPr>
              <a:t>;</a:t>
            </a:r>
            <a:r>
              <a:rPr lang="en-CA" sz="1100" b="1">
                <a:solidFill>
                  <a:srgbClr val="6A9955"/>
                </a:solidFill>
                <a:latin typeface="Courier New"/>
                <a:ea typeface="Courier New"/>
                <a:cs typeface="Courier New"/>
                <a:sym typeface="Courier New"/>
              </a:rPr>
              <a:t>            // Hysteresis half-band around target (default: 2.0°C)</a:t>
            </a:r>
            <a:endParaRPr sz="1100" b="1">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endParaRPr sz="1100" b="1">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6A9955"/>
                </a:solidFill>
                <a:latin typeface="Courier New"/>
                <a:ea typeface="Courier New"/>
                <a:cs typeface="Courier New"/>
                <a:sym typeface="Courier New"/>
              </a:rPr>
              <a:t>    /* Ignition safety parameters */</a:t>
            </a:r>
            <a:endParaRPr sz="1100" b="1">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r>
              <a:rPr lang="en-CA" sz="1100" b="1">
                <a:solidFill>
                  <a:srgbClr val="4EC9B0"/>
                </a:solidFill>
                <a:latin typeface="Courier New"/>
                <a:ea typeface="Courier New"/>
                <a:cs typeface="Courier New"/>
                <a:sym typeface="Courier New"/>
              </a:rPr>
              <a:t>uint8_t</a:t>
            </a:r>
            <a:r>
              <a:rPr lang="en-CA" sz="1100" b="1">
                <a:solidFill>
                  <a:srgbClr val="CCCCCC"/>
                </a:solidFill>
                <a:latin typeface="Courier New"/>
                <a:ea typeface="Courier New"/>
                <a:cs typeface="Courier New"/>
                <a:sym typeface="Courier New"/>
              </a:rPr>
              <a:t>     </a:t>
            </a:r>
            <a:r>
              <a:rPr lang="en-CA" sz="1100" b="1">
                <a:solidFill>
                  <a:srgbClr val="9CDCFE"/>
                </a:solidFill>
                <a:latin typeface="Courier New"/>
                <a:ea typeface="Courier New"/>
                <a:cs typeface="Courier New"/>
                <a:sym typeface="Courier New"/>
              </a:rPr>
              <a:t>max_ignition_attempts</a:t>
            </a:r>
            <a:r>
              <a:rPr lang="en-CA" sz="1100" b="1">
                <a:solidFill>
                  <a:srgbClr val="CCCCCC"/>
                </a:solidFill>
                <a:latin typeface="Courier New"/>
                <a:ea typeface="Courier New"/>
                <a:cs typeface="Courier New"/>
                <a:sym typeface="Courier New"/>
              </a:rPr>
              <a:t>;</a:t>
            </a:r>
            <a:r>
              <a:rPr lang="en-CA" sz="1100" b="1">
                <a:solidFill>
                  <a:srgbClr val="6A9955"/>
                </a:solidFill>
                <a:latin typeface="Courier New"/>
                <a:ea typeface="Courier New"/>
                <a:cs typeface="Courier New"/>
                <a:sym typeface="Courier New"/>
              </a:rPr>
              <a:t>   // Maximum number of ignition retry attempts (default: 3)</a:t>
            </a:r>
            <a:endParaRPr sz="1100" b="1">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endParaRPr sz="1100" b="1">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6A9955"/>
                </a:solidFill>
                <a:latin typeface="Courier New"/>
                <a:ea typeface="Courier New"/>
                <a:cs typeface="Courier New"/>
                <a:sym typeface="Courier New"/>
              </a:rPr>
              <a:t>    /* Others */</a:t>
            </a:r>
            <a:endParaRPr sz="1100" b="1">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b="1">
                <a:solidFill>
                  <a:srgbClr val="CCCCCC"/>
                </a:solidFill>
                <a:latin typeface="Courier New"/>
                <a:ea typeface="Courier New"/>
                <a:cs typeface="Courier New"/>
                <a:sym typeface="Courier New"/>
              </a:rPr>
              <a:t>    </a:t>
            </a:r>
            <a:r>
              <a:rPr lang="en-CA" sz="1100" b="1">
                <a:solidFill>
                  <a:srgbClr val="4EC9B0"/>
                </a:solidFill>
                <a:latin typeface="Courier New"/>
                <a:ea typeface="Courier New"/>
                <a:cs typeface="Courier New"/>
                <a:sym typeface="Courier New"/>
              </a:rPr>
              <a:t>uint16_t</a:t>
            </a:r>
            <a:r>
              <a:rPr lang="en-CA" sz="1100" b="1">
                <a:solidFill>
                  <a:srgbClr val="CCCCCC"/>
                </a:solidFill>
                <a:latin typeface="Courier New"/>
                <a:ea typeface="Courier New"/>
                <a:cs typeface="Courier New"/>
                <a:sym typeface="Courier New"/>
              </a:rPr>
              <a:t>    </a:t>
            </a:r>
            <a:r>
              <a:rPr lang="en-CA" sz="1100" b="1">
                <a:solidFill>
                  <a:srgbClr val="9CDCFE"/>
                </a:solidFill>
                <a:latin typeface="Courier New"/>
                <a:ea typeface="Courier New"/>
                <a:cs typeface="Courier New"/>
                <a:sym typeface="Courier New"/>
              </a:rPr>
              <a:t>iteration_period</a:t>
            </a:r>
            <a:r>
              <a:rPr lang="en-CA" sz="1100" b="1">
                <a:solidFill>
                  <a:srgbClr val="CCCCCC"/>
                </a:solidFill>
                <a:latin typeface="Courier New"/>
                <a:ea typeface="Courier New"/>
                <a:cs typeface="Courier New"/>
                <a:sym typeface="Courier New"/>
              </a:rPr>
              <a:t>;</a:t>
            </a:r>
            <a:r>
              <a:rPr lang="en-CA" sz="1100" b="1">
                <a:solidFill>
                  <a:srgbClr val="6A9955"/>
                </a:solidFill>
                <a:latin typeface="Courier New"/>
                <a:ea typeface="Courier New"/>
                <a:cs typeface="Courier New"/>
                <a:sym typeface="Courier New"/>
              </a:rPr>
              <a:t>       // 100ms    </a:t>
            </a:r>
            <a:endParaRPr sz="1100" b="1">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None/>
            </a:pPr>
            <a:r>
              <a:rPr lang="en-CA" sz="1100" b="1">
                <a:solidFill>
                  <a:srgbClr val="CCCCCC"/>
                </a:solidFill>
                <a:latin typeface="Courier New"/>
                <a:ea typeface="Courier New"/>
                <a:cs typeface="Courier New"/>
                <a:sym typeface="Courier New"/>
              </a:rPr>
              <a:t>} </a:t>
            </a:r>
            <a:r>
              <a:rPr lang="en-CA" sz="1100" b="1">
                <a:solidFill>
                  <a:srgbClr val="4EC9B0"/>
                </a:solidFill>
                <a:latin typeface="Courier New"/>
                <a:ea typeface="Courier New"/>
                <a:cs typeface="Courier New"/>
                <a:sym typeface="Courier New"/>
              </a:rPr>
              <a:t>ptx_oven_config_t</a:t>
            </a:r>
            <a:r>
              <a:rPr lang="en-CA" sz="1100" b="1">
                <a:solidFill>
                  <a:srgbClr val="CCCCCC"/>
                </a:solidFill>
                <a:latin typeface="Courier New"/>
                <a:ea typeface="Courier New"/>
                <a:cs typeface="Courier New"/>
                <a:sym typeface="Courier New"/>
              </a:rPr>
              <a:t>;</a:t>
            </a:r>
            <a:endParaRPr sz="1100" b="1"/>
          </a:p>
        </p:txBody>
      </p:sp>
      <p:sp>
        <p:nvSpPr>
          <p:cNvPr id="307" name="Google Shape;307;p11"/>
          <p:cNvSpPr txBox="1"/>
          <p:nvPr/>
        </p:nvSpPr>
        <p:spPr>
          <a:xfrm>
            <a:off x="5812231" y="6194621"/>
            <a:ext cx="25050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CA" sz="1800" b="0" i="0" u="sng" strike="noStrike" cap="none">
                <a:solidFill>
                  <a:schemeClr val="hlink"/>
                </a:solidFill>
                <a:latin typeface="Calibri"/>
                <a:ea typeface="Calibri"/>
                <a:cs typeface="Calibri"/>
                <a:sym typeface="Calibri"/>
                <a:hlinkClick r:id="rId3"/>
              </a:rPr>
              <a:t>LlNK FULL SOURCE CODE</a:t>
            </a:r>
            <a:endParaRPr sz="1800" b="0" i="0" u="none" strike="noStrike" cap="none">
              <a:solidFill>
                <a:schemeClr val="dk1"/>
              </a:solidFill>
              <a:latin typeface="Calibri"/>
              <a:ea typeface="Calibri"/>
              <a:cs typeface="Calibri"/>
              <a:sym typeface="Calibri"/>
            </a:endParaRPr>
          </a:p>
        </p:txBody>
      </p:sp>
      <p:sp>
        <p:nvSpPr>
          <p:cNvPr id="308" name="Google Shape;308;p11"/>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1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1"/>
              </a:buClr>
              <a:buSzPts val="4000"/>
              <a:buFont typeface="Calibri"/>
              <a:buNone/>
            </a:pPr>
            <a:r>
              <a:rPr lang="en-CA" sz="4000"/>
              <a:t>Pseudocode – Oven status</a:t>
            </a:r>
            <a:endParaRPr sz="4000"/>
          </a:p>
        </p:txBody>
      </p:sp>
      <p:sp>
        <p:nvSpPr>
          <p:cNvPr id="314" name="Google Shape;314;p12"/>
          <p:cNvSpPr txBox="1">
            <a:spLocks noGrp="1"/>
          </p:cNvSpPr>
          <p:nvPr>
            <p:ph type="body" idx="1"/>
          </p:nvPr>
        </p:nvSpPr>
        <p:spPr>
          <a:xfrm>
            <a:off x="457200" y="1135776"/>
            <a:ext cx="8330700" cy="4620000"/>
          </a:xfrm>
          <a:prstGeom prst="rect">
            <a:avLst/>
          </a:prstGeom>
          <a:solidFill>
            <a:srgbClr val="434343"/>
          </a:solidFill>
          <a:ln>
            <a:noFill/>
          </a:ln>
        </p:spPr>
        <p:txBody>
          <a:bodyPr spcFirstLastPara="1" wrap="square" lIns="91425" tIns="45700" rIns="91425" bIns="45700" anchor="t" anchorCtr="0">
            <a:noAutofit/>
          </a:bodyPr>
          <a:lstStyle/>
          <a:p>
            <a:pPr marL="0" lvl="0" indent="0" algn="l" rtl="0">
              <a:lnSpc>
                <a:spcPct val="135714"/>
              </a:lnSpc>
              <a:spcBef>
                <a:spcPts val="0"/>
              </a:spcBef>
              <a:spcAft>
                <a:spcPts val="0"/>
              </a:spcAft>
              <a:buClr>
                <a:schemeClr val="dk1"/>
              </a:buClr>
              <a:buSzPts val="1100"/>
              <a:buFont typeface="Arial"/>
              <a:buNone/>
            </a:pPr>
            <a:r>
              <a:rPr lang="en-CA" sz="1100">
                <a:solidFill>
                  <a:srgbClr val="6A9955"/>
                </a:solidFill>
                <a:latin typeface="Courier New"/>
                <a:ea typeface="Courier New"/>
                <a:cs typeface="Courier New"/>
                <a:sym typeface="Courier New"/>
              </a:rPr>
              <a:t>/**</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6A9955"/>
                </a:solidFill>
                <a:latin typeface="Courier New"/>
                <a:ea typeface="Courier New"/>
                <a:cs typeface="Courier New"/>
                <a:sym typeface="Courier New"/>
              </a:rPr>
              <a:t> * </a:t>
            </a:r>
            <a:r>
              <a:rPr lang="en-CA" sz="1100">
                <a:solidFill>
                  <a:srgbClr val="569CD6"/>
                </a:solidFill>
                <a:latin typeface="Courier New"/>
                <a:ea typeface="Courier New"/>
                <a:cs typeface="Courier New"/>
                <a:sym typeface="Courier New"/>
              </a:rPr>
              <a:t>@brief</a:t>
            </a:r>
            <a:r>
              <a:rPr lang="en-CA" sz="1100">
                <a:solidFill>
                  <a:srgbClr val="6A9955"/>
                </a:solidFill>
                <a:latin typeface="Courier New"/>
                <a:ea typeface="Courier New"/>
                <a:cs typeface="Courier New"/>
                <a:sym typeface="Courier New"/>
              </a:rPr>
              <a:t> Public status snapshot of the oven control loop.</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6A9955"/>
                </a:solidFill>
                <a:latin typeface="Courier New"/>
                <a:ea typeface="Courier New"/>
                <a:cs typeface="Courier New"/>
                <a:sym typeface="Courier New"/>
              </a:rPr>
              <a:t>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569CD6"/>
                </a:solidFill>
                <a:latin typeface="Courier New"/>
                <a:ea typeface="Courier New"/>
                <a:cs typeface="Courier New"/>
                <a:sym typeface="Courier New"/>
              </a:rPr>
              <a:t>typedef</a:t>
            </a: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struct</a:t>
            </a:r>
            <a:r>
              <a:rPr lang="en-CA" sz="1100">
                <a:solidFill>
                  <a:srgbClr val="CCCCCC"/>
                </a:solidFill>
                <a:latin typeface="Courier New"/>
                <a:ea typeface="Courier New"/>
                <a:cs typeface="Courier New"/>
                <a:sym typeface="Courier New"/>
              </a:rPr>
              <a:t> {</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float</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vref_volts</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Reference voltage from sensor (V).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float</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signal_volts</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Sensor signal (V), referenced to vref.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float</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temperature_c</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Computed temperature (°C).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bool</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door_open</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Door state: true=open, false=closed.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bool</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gas_on</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Gas valve command output.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bool</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igniter_on</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Igniter command output.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4EC9B0"/>
                </a:solidFill>
                <a:latin typeface="Courier New"/>
                <a:ea typeface="Courier New"/>
                <a:cs typeface="Courier New"/>
                <a:sym typeface="Courier New"/>
              </a:rPr>
              <a:t>ptx_heating_state_t</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state</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Current heating state.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bool</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vref_fault</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True if vref not in [4.5, 5.5] V.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bool</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signal_fault</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True if signal not in [10%, 90%] of vref.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bool</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sensor_fault</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Aggregate: vref_fault || signal_fault.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4EC9B0"/>
                </a:solidFill>
                <a:latin typeface="Courier New"/>
                <a:ea typeface="Courier New"/>
                <a:cs typeface="Courier New"/>
                <a:sym typeface="Courier New"/>
              </a:rPr>
              <a:t>uint8_t</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ignition_attempt</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Current ignition attempt counter (1-based).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bool</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ignition_lockout</a:t>
            </a:r>
            <a:r>
              <a:rPr lang="en-CA" sz="1100">
                <a:solidFill>
                  <a:srgbClr val="CCCCCC"/>
                </a:solidFill>
                <a:latin typeface="Courier New"/>
                <a:ea typeface="Courier New"/>
                <a:cs typeface="Courier New"/>
                <a:sym typeface="Courier New"/>
              </a:rPr>
              <a:t>;</a:t>
            </a:r>
            <a:r>
              <a:rPr lang="en-CA" sz="1100">
                <a:solidFill>
                  <a:srgbClr val="6A9955"/>
                </a:solidFill>
                <a:latin typeface="Courier New"/>
                <a:ea typeface="Courier New"/>
                <a:cs typeface="Courier New"/>
                <a:sym typeface="Courier New"/>
              </a:rPr>
              <a:t>       // True if in safety lockout after failed ignitions.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Clr>
                <a:schemeClr val="dk1"/>
              </a:buClr>
              <a:buSzPts val="1100"/>
              <a:buFont typeface="Arial"/>
              <a:buNone/>
            </a:pPr>
            <a:r>
              <a:rPr lang="en-CA" sz="1100">
                <a:solidFill>
                  <a:srgbClr val="CCCCCC"/>
                </a:solidFill>
                <a:latin typeface="Courier New"/>
                <a:ea typeface="Courier New"/>
                <a:cs typeface="Courier New"/>
                <a:sym typeface="Courier New"/>
              </a:rPr>
              <a:t>} </a:t>
            </a:r>
            <a:r>
              <a:rPr lang="en-CA" sz="1100">
                <a:solidFill>
                  <a:srgbClr val="4EC9B0"/>
                </a:solidFill>
                <a:latin typeface="Courier New"/>
                <a:ea typeface="Courier New"/>
                <a:cs typeface="Courier New"/>
                <a:sym typeface="Courier New"/>
              </a:rPr>
              <a:t>ptx_oven_status_t</a:t>
            </a:r>
            <a:r>
              <a:rPr lang="en-CA" sz="1100">
                <a:solidFill>
                  <a:srgbClr val="CCCCCC"/>
                </a:solidFill>
                <a:latin typeface="Courier New"/>
                <a:ea typeface="Courier New"/>
                <a:cs typeface="Courier New"/>
                <a:sym typeface="Courier New"/>
              </a:rPr>
              <a:t>;</a:t>
            </a:r>
            <a:endParaRPr sz="1100">
              <a:solidFill>
                <a:srgbClr val="CCCCCC"/>
              </a:solidFill>
              <a:latin typeface="Courier New"/>
              <a:ea typeface="Courier New"/>
              <a:cs typeface="Courier New"/>
              <a:sym typeface="Courier New"/>
            </a:endParaRPr>
          </a:p>
          <a:p>
            <a:pPr marL="0" lvl="0" indent="0" algn="l" rtl="0">
              <a:lnSpc>
                <a:spcPct val="100000"/>
              </a:lnSpc>
              <a:spcBef>
                <a:spcPts val="320"/>
              </a:spcBef>
              <a:spcAft>
                <a:spcPts val="0"/>
              </a:spcAft>
              <a:buClr>
                <a:schemeClr val="dk1"/>
              </a:buClr>
              <a:buSzPts val="1600"/>
              <a:buNone/>
            </a:pPr>
            <a:endParaRPr sz="1100" b="1"/>
          </a:p>
        </p:txBody>
      </p:sp>
      <p:sp>
        <p:nvSpPr>
          <p:cNvPr id="315" name="Google Shape;315;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15</a:t>
            </a:fld>
            <a:endParaRPr/>
          </a:p>
        </p:txBody>
      </p:sp>
      <p:sp>
        <p:nvSpPr>
          <p:cNvPr id="316" name="Google Shape;316;p12"/>
          <p:cNvSpPr txBox="1"/>
          <p:nvPr/>
        </p:nvSpPr>
        <p:spPr>
          <a:xfrm>
            <a:off x="5812231" y="6194621"/>
            <a:ext cx="25050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CA" sz="1800" b="0" i="0" u="sng" strike="noStrike" cap="none">
                <a:solidFill>
                  <a:schemeClr val="hlink"/>
                </a:solidFill>
                <a:latin typeface="Calibri"/>
                <a:ea typeface="Calibri"/>
                <a:cs typeface="Calibri"/>
                <a:sym typeface="Calibri"/>
                <a:hlinkClick r:id="rId3"/>
              </a:rPr>
              <a:t>LlNK FULL SOURCE CODE</a:t>
            </a: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1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1"/>
              </a:buClr>
              <a:buSzPts val="4400"/>
              <a:buFont typeface="Calibri"/>
              <a:buNone/>
            </a:pPr>
            <a:r>
              <a:rPr lang="en-CA"/>
              <a:t>Pseudocode – State machine</a:t>
            </a:r>
            <a:endParaRPr/>
          </a:p>
        </p:txBody>
      </p:sp>
      <p:sp>
        <p:nvSpPr>
          <p:cNvPr id="322" name="Google Shape;322;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16</a:t>
            </a:fld>
            <a:endParaRPr/>
          </a:p>
        </p:txBody>
      </p:sp>
      <p:sp>
        <p:nvSpPr>
          <p:cNvPr id="323" name="Google Shape;323;p13"/>
          <p:cNvSpPr txBox="1"/>
          <p:nvPr/>
        </p:nvSpPr>
        <p:spPr>
          <a:xfrm>
            <a:off x="457200" y="1160726"/>
            <a:ext cx="8319900" cy="5409300"/>
          </a:xfrm>
          <a:prstGeom prst="rect">
            <a:avLst/>
          </a:prstGeom>
          <a:solidFill>
            <a:srgbClr val="434343"/>
          </a:solidFill>
          <a:ln>
            <a:noFill/>
          </a:ln>
        </p:spPr>
        <p:txBody>
          <a:bodyPr spcFirstLastPara="1" wrap="square" lIns="91425" tIns="91425" rIns="91425" bIns="91425" anchor="t" anchorCtr="0">
            <a:spAutoFit/>
          </a:bodyPr>
          <a:lstStyle/>
          <a:p>
            <a:pPr marL="0" lvl="0" indent="0" algn="l" rtl="0">
              <a:lnSpc>
                <a:spcPct val="135714"/>
              </a:lnSpc>
              <a:spcBef>
                <a:spcPts val="0"/>
              </a:spcBef>
              <a:spcAft>
                <a:spcPts val="0"/>
              </a:spcAft>
              <a:buNone/>
            </a:pPr>
            <a:r>
              <a:rPr lang="en-CA" sz="1100">
                <a:solidFill>
                  <a:srgbClr val="569CD6"/>
                </a:solidFill>
                <a:latin typeface="Courier New"/>
                <a:ea typeface="Courier New"/>
                <a:cs typeface="Courier New"/>
                <a:sym typeface="Courier New"/>
              </a:rPr>
              <a:t>static</a:t>
            </a:r>
            <a:r>
              <a:rPr lang="en-CA" sz="1100">
                <a:solidFill>
                  <a:srgbClr val="CCCCCC"/>
                </a:solidFill>
                <a:latin typeface="Courier New"/>
                <a:ea typeface="Courier New"/>
                <a:cs typeface="Courier New"/>
                <a:sym typeface="Courier New"/>
              </a:rPr>
              <a:t> </a:t>
            </a:r>
            <a:r>
              <a:rPr lang="en-CA" sz="1100">
                <a:solidFill>
                  <a:srgbClr val="569CD6"/>
                </a:solidFill>
                <a:latin typeface="Courier New"/>
                <a:ea typeface="Courier New"/>
                <a:cs typeface="Courier New"/>
                <a:sym typeface="Courier New"/>
              </a:rPr>
              <a:t>void</a:t>
            </a:r>
            <a:r>
              <a:rPr lang="en-CA" sz="1100">
                <a:solidFill>
                  <a:srgbClr val="CCCCCC"/>
                </a:solidFill>
                <a:latin typeface="Courier New"/>
                <a:ea typeface="Courier New"/>
                <a:cs typeface="Courier New"/>
                <a:sym typeface="Courier New"/>
              </a:rPr>
              <a:t> </a:t>
            </a:r>
            <a:r>
              <a:rPr lang="en-CA" sz="1100">
                <a:solidFill>
                  <a:srgbClr val="DCDCAA"/>
                </a:solidFill>
                <a:latin typeface="Courier New"/>
                <a:ea typeface="Courier New"/>
                <a:cs typeface="Courier New"/>
                <a:sym typeface="Courier New"/>
              </a:rPr>
              <a:t>ptx_update_heating</a:t>
            </a:r>
            <a:r>
              <a:rPr lang="en-CA" sz="1100">
                <a:solidFill>
                  <a:srgbClr val="CCCCCC"/>
                </a:solidFill>
                <a:latin typeface="Courier New"/>
                <a:ea typeface="Courier New"/>
                <a:cs typeface="Courier New"/>
                <a:sym typeface="Courier New"/>
              </a:rPr>
              <a:t>(</a:t>
            </a:r>
            <a:r>
              <a:rPr lang="en-CA" sz="1100">
                <a:solidFill>
                  <a:srgbClr val="4EC9B0"/>
                </a:solidFill>
                <a:latin typeface="Courier New"/>
                <a:ea typeface="Courier New"/>
                <a:cs typeface="Courier New"/>
                <a:sym typeface="Courier New"/>
              </a:rPr>
              <a:t>uint32_t</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now_ms</a:t>
            </a:r>
            <a:r>
              <a:rPr lang="en-CA" sz="1100">
                <a:solidFill>
                  <a:srgbClr val="CCCCCC"/>
                </a:solidFill>
                <a:latin typeface="Courier New"/>
                <a:ea typeface="Courier New"/>
                <a:cs typeface="Courier New"/>
                <a:sym typeface="Courier New"/>
              </a:rPr>
              <a:t>) {</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6A9955"/>
                </a:solidFill>
                <a:latin typeface="Courier New"/>
                <a:ea typeface="Courier New"/>
                <a:cs typeface="Courier New"/>
                <a:sym typeface="Courier New"/>
              </a:rPr>
              <a:t>    /* Door and sensor faults override everything - force shutdown regardless of state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6A9955"/>
                </a:solidFill>
                <a:latin typeface="Courier New"/>
                <a:ea typeface="Courier New"/>
                <a:cs typeface="Courier New"/>
                <a:sym typeface="Courier New"/>
              </a:rPr>
              <a:t>    /* Hysteresis thresholds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6A9955"/>
                </a:solidFill>
                <a:latin typeface="Courier New"/>
                <a:ea typeface="Courier New"/>
                <a:cs typeface="Courier New"/>
                <a:sym typeface="Courier New"/>
              </a:rPr>
              <a:t>    /* State machine logic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CE92A4"/>
                </a:solidFill>
                <a:latin typeface="Courier New"/>
                <a:ea typeface="Courier New"/>
                <a:cs typeface="Courier New"/>
                <a:sym typeface="Courier New"/>
              </a:rPr>
              <a:t>switch</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pti_status</a:t>
            </a:r>
            <a:r>
              <a:rPr lang="en-CA" sz="1100">
                <a:solidFill>
                  <a:srgbClr val="CCCCCC"/>
                </a:solidFill>
                <a:latin typeface="Courier New"/>
                <a:ea typeface="Courier New"/>
                <a:cs typeface="Courier New"/>
                <a:sym typeface="Courier New"/>
              </a:rPr>
              <a:t>.</a:t>
            </a:r>
            <a:r>
              <a:rPr lang="en-CA" sz="1100">
                <a:solidFill>
                  <a:srgbClr val="9CDCFE"/>
                </a:solidFill>
                <a:latin typeface="Courier New"/>
                <a:ea typeface="Courier New"/>
                <a:cs typeface="Courier New"/>
                <a:sym typeface="Courier New"/>
              </a:rPr>
              <a:t>state</a:t>
            </a:r>
            <a:r>
              <a:rPr lang="en-CA" sz="1100">
                <a:solidFill>
                  <a:srgbClr val="CCCCCC"/>
                </a:solidFill>
                <a:latin typeface="Courier New"/>
                <a:ea typeface="Courier New"/>
                <a:cs typeface="Courier New"/>
                <a:sym typeface="Courier New"/>
              </a:rPr>
              <a:t>) {</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CE92A4"/>
                </a:solidFill>
                <a:latin typeface="Courier New"/>
                <a:ea typeface="Courier New"/>
                <a:cs typeface="Courier New"/>
                <a:sym typeface="Courier New"/>
              </a:rPr>
              <a:t>case</a:t>
            </a:r>
            <a:r>
              <a:rPr lang="en-CA" sz="1100">
                <a:solidFill>
                  <a:srgbClr val="CCCCCC"/>
                </a:solidFill>
                <a:latin typeface="Courier New"/>
                <a:ea typeface="Courier New"/>
                <a:cs typeface="Courier New"/>
                <a:sym typeface="Courier New"/>
              </a:rPr>
              <a:t> </a:t>
            </a:r>
            <a:r>
              <a:rPr lang="en-CA" sz="1100">
                <a:solidFill>
                  <a:srgbClr val="4FC1FF"/>
                </a:solidFill>
                <a:latin typeface="Courier New"/>
                <a:ea typeface="Courier New"/>
                <a:cs typeface="Courier New"/>
                <a:sym typeface="Courier New"/>
              </a:rPr>
              <a:t>PTX_HEATING_STATE_IDLE</a:t>
            </a:r>
            <a:r>
              <a:rPr lang="en-CA" sz="1100">
                <a:solidFill>
                  <a:srgbClr val="CCCCCC"/>
                </a:solidFill>
                <a:latin typeface="Courier New"/>
                <a:ea typeface="Courier New"/>
                <a:cs typeface="Courier New"/>
                <a:sym typeface="Courier New"/>
              </a:rPr>
              <a:t>:</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6A9955"/>
                </a:solidFill>
                <a:latin typeface="Courier New"/>
                <a:ea typeface="Courier New"/>
                <a:cs typeface="Courier New"/>
                <a:sym typeface="Courier New"/>
              </a:rPr>
              <a:t>            /* Check if heating is needed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CE92A4"/>
                </a:solidFill>
                <a:latin typeface="Courier New"/>
                <a:ea typeface="Courier New"/>
                <a:cs typeface="Courier New"/>
                <a:sym typeface="Courier New"/>
              </a:rPr>
              <a:t>if</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pti_status</a:t>
            </a:r>
            <a:r>
              <a:rPr lang="en-CA" sz="1100">
                <a:solidFill>
                  <a:srgbClr val="CCCCCC"/>
                </a:solidFill>
                <a:latin typeface="Courier New"/>
                <a:ea typeface="Courier New"/>
                <a:cs typeface="Courier New"/>
                <a:sym typeface="Courier New"/>
              </a:rPr>
              <a:t>.</a:t>
            </a:r>
            <a:r>
              <a:rPr lang="en-CA" sz="1100">
                <a:solidFill>
                  <a:srgbClr val="9CDCFE"/>
                </a:solidFill>
                <a:latin typeface="Courier New"/>
                <a:ea typeface="Courier New"/>
                <a:cs typeface="Courier New"/>
                <a:sym typeface="Courier New"/>
              </a:rPr>
              <a:t>temperature_c</a:t>
            </a:r>
            <a:r>
              <a:rPr lang="en-CA" sz="1100">
                <a:solidFill>
                  <a:srgbClr val="CCCCCC"/>
                </a:solidFill>
                <a:latin typeface="Courier New"/>
                <a:ea typeface="Courier New"/>
                <a:cs typeface="Courier New"/>
                <a:sym typeface="Courier New"/>
              </a:rPr>
              <a:t> </a:t>
            </a:r>
            <a:r>
              <a:rPr lang="en-CA" sz="1100">
                <a:solidFill>
                  <a:srgbClr val="D4D4D4"/>
                </a:solidFill>
                <a:latin typeface="Courier New"/>
                <a:ea typeface="Courier New"/>
                <a:cs typeface="Courier New"/>
                <a:sym typeface="Courier New"/>
              </a:rPr>
              <a:t>&lt;=</a:t>
            </a:r>
            <a:r>
              <a:rPr lang="en-CA" sz="1100">
                <a:solidFill>
                  <a:srgbClr val="CCCCCC"/>
                </a:solidFill>
                <a:latin typeface="Courier New"/>
                <a:ea typeface="Courier New"/>
                <a:cs typeface="Courier New"/>
                <a:sym typeface="Courier New"/>
              </a:rPr>
              <a:t> temp_on) {</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6A9955"/>
                </a:solidFill>
                <a:latin typeface="Courier New"/>
                <a:ea typeface="Courier New"/>
                <a:cs typeface="Courier New"/>
                <a:sym typeface="Courier New"/>
              </a:rPr>
              <a:t>                /* Start ignition sequence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pti_status</a:t>
            </a:r>
            <a:r>
              <a:rPr lang="en-CA" sz="1100">
                <a:solidFill>
                  <a:srgbClr val="CCCCCC"/>
                </a:solidFill>
                <a:latin typeface="Courier New"/>
                <a:ea typeface="Courier New"/>
                <a:cs typeface="Courier New"/>
                <a:sym typeface="Courier New"/>
              </a:rPr>
              <a:t>.</a:t>
            </a:r>
            <a:r>
              <a:rPr lang="en-CA" sz="1100">
                <a:solidFill>
                  <a:srgbClr val="9CDCFE"/>
                </a:solidFill>
                <a:latin typeface="Courier New"/>
                <a:ea typeface="Courier New"/>
                <a:cs typeface="Courier New"/>
                <a:sym typeface="Courier New"/>
              </a:rPr>
              <a:t>state</a:t>
            </a:r>
            <a:r>
              <a:rPr lang="en-CA" sz="1100">
                <a:solidFill>
                  <a:srgbClr val="CCCCCC"/>
                </a:solidFill>
                <a:latin typeface="Courier New"/>
                <a:ea typeface="Courier New"/>
                <a:cs typeface="Courier New"/>
                <a:sym typeface="Courier New"/>
              </a:rPr>
              <a:t> </a:t>
            </a:r>
            <a:r>
              <a:rPr lang="en-CA" sz="1100">
                <a:solidFill>
                  <a:srgbClr val="D4D4D4"/>
                </a:solidFill>
                <a:latin typeface="Courier New"/>
                <a:ea typeface="Courier New"/>
                <a:cs typeface="Courier New"/>
                <a:sym typeface="Courier New"/>
              </a:rPr>
              <a:t>=</a:t>
            </a:r>
            <a:r>
              <a:rPr lang="en-CA" sz="1100">
                <a:solidFill>
                  <a:srgbClr val="CCCCCC"/>
                </a:solidFill>
                <a:latin typeface="Courier New"/>
                <a:ea typeface="Courier New"/>
                <a:cs typeface="Courier New"/>
                <a:sym typeface="Courier New"/>
              </a:rPr>
              <a:t> </a:t>
            </a:r>
            <a:r>
              <a:rPr lang="en-CA" sz="1100">
                <a:solidFill>
                  <a:srgbClr val="4FC1FF"/>
                </a:solidFill>
                <a:latin typeface="Courier New"/>
                <a:ea typeface="Courier New"/>
                <a:cs typeface="Courier New"/>
                <a:sym typeface="Courier New"/>
              </a:rPr>
              <a:t>PTX_HEATING_STATE_IGNITING</a:t>
            </a:r>
            <a:r>
              <a:rPr lang="en-CA" sz="1100">
                <a:solidFill>
                  <a:srgbClr val="CCCCCC"/>
                </a:solidFill>
                <a:latin typeface="Courier New"/>
                <a:ea typeface="Courier New"/>
                <a:cs typeface="Courier New"/>
                <a:sym typeface="Courier New"/>
              </a:rPr>
              <a:t>; } </a:t>
            </a:r>
            <a:r>
              <a:rPr lang="en-CA" sz="1100">
                <a:solidFill>
                  <a:srgbClr val="CE92A4"/>
                </a:solidFill>
                <a:latin typeface="Courier New"/>
                <a:ea typeface="Courier New"/>
                <a:cs typeface="Courier New"/>
                <a:sym typeface="Courier New"/>
              </a:rPr>
              <a:t>break</a:t>
            </a:r>
            <a:r>
              <a:rPr lang="en-CA" sz="1100">
                <a:solidFill>
                  <a:srgbClr val="CCCCCC"/>
                </a:solidFill>
                <a:latin typeface="Courier New"/>
                <a:ea typeface="Courier New"/>
                <a:cs typeface="Courier New"/>
                <a:sym typeface="Courier New"/>
              </a:rPr>
              <a:t>;</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CE92A4"/>
                </a:solidFill>
                <a:latin typeface="Courier New"/>
                <a:ea typeface="Courier New"/>
                <a:cs typeface="Courier New"/>
                <a:sym typeface="Courier New"/>
              </a:rPr>
              <a:t>case</a:t>
            </a:r>
            <a:r>
              <a:rPr lang="en-CA" sz="1100">
                <a:solidFill>
                  <a:srgbClr val="CCCCCC"/>
                </a:solidFill>
                <a:latin typeface="Courier New"/>
                <a:ea typeface="Courier New"/>
                <a:cs typeface="Courier New"/>
                <a:sym typeface="Courier New"/>
              </a:rPr>
              <a:t> </a:t>
            </a:r>
            <a:r>
              <a:rPr lang="en-CA" sz="1100">
                <a:solidFill>
                  <a:srgbClr val="4FC1FF"/>
                </a:solidFill>
                <a:latin typeface="Courier New"/>
                <a:ea typeface="Courier New"/>
                <a:cs typeface="Courier New"/>
                <a:sym typeface="Courier New"/>
              </a:rPr>
              <a:t>PTX_HEATING_STATE_IGNITING</a:t>
            </a:r>
            <a:r>
              <a:rPr lang="en-CA" sz="1100">
                <a:solidFill>
                  <a:srgbClr val="CCCCCC"/>
                </a:solidFill>
                <a:latin typeface="Courier New"/>
                <a:ea typeface="Courier New"/>
                <a:cs typeface="Courier New"/>
                <a:sym typeface="Courier New"/>
              </a:rPr>
              <a:t>:</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6A9955"/>
                </a:solidFill>
                <a:latin typeface="Courier New"/>
                <a:ea typeface="Courier New"/>
                <a:cs typeface="Courier New"/>
                <a:sym typeface="Courier New"/>
              </a:rPr>
              <a:t>            /* Wait for ignition period to complete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CE92A4"/>
                </a:solidFill>
                <a:latin typeface="Courier New"/>
                <a:ea typeface="Courier New"/>
                <a:cs typeface="Courier New"/>
                <a:sym typeface="Courier New"/>
              </a:rPr>
              <a:t>if</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now_ms</a:t>
            </a:r>
            <a:r>
              <a:rPr lang="en-CA" sz="1100">
                <a:solidFill>
                  <a:srgbClr val="CCCCCC"/>
                </a:solidFill>
                <a:latin typeface="Courier New"/>
                <a:ea typeface="Courier New"/>
                <a:cs typeface="Courier New"/>
                <a:sym typeface="Courier New"/>
              </a:rPr>
              <a:t> </a:t>
            </a:r>
            <a:r>
              <a:rPr lang="en-CA" sz="1100">
                <a:solidFill>
                  <a:srgbClr val="D4D4D4"/>
                </a:solidFill>
                <a:latin typeface="Courier New"/>
                <a:ea typeface="Courier New"/>
                <a:cs typeface="Courier New"/>
                <a:sym typeface="Courier New"/>
              </a:rPr>
              <a:t>-</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pti_ignition_start_ms</a:t>
            </a:r>
            <a:r>
              <a:rPr lang="en-CA" sz="1100">
                <a:solidFill>
                  <a:srgbClr val="CCCCCC"/>
                </a:solidFill>
                <a:latin typeface="Courier New"/>
                <a:ea typeface="Courier New"/>
                <a:cs typeface="Courier New"/>
                <a:sym typeface="Courier New"/>
              </a:rPr>
              <a:t>) </a:t>
            </a:r>
            <a:r>
              <a:rPr lang="en-CA" sz="1100">
                <a:solidFill>
                  <a:srgbClr val="D4D4D4"/>
                </a:solidFill>
                <a:latin typeface="Courier New"/>
                <a:ea typeface="Courier New"/>
                <a:cs typeface="Courier New"/>
                <a:sym typeface="Courier New"/>
              </a:rPr>
              <a:t>&gt;=</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cfg</a:t>
            </a:r>
            <a:r>
              <a:rPr lang="en-CA" sz="1100">
                <a:solidFill>
                  <a:srgbClr val="CCCCCC"/>
                </a:solidFill>
                <a:latin typeface="Courier New"/>
                <a:ea typeface="Courier New"/>
                <a:cs typeface="Courier New"/>
                <a:sym typeface="Courier New"/>
              </a:rPr>
              <a:t>-&gt;</a:t>
            </a:r>
            <a:r>
              <a:rPr lang="en-CA" sz="1100">
                <a:solidFill>
                  <a:srgbClr val="9CDCFE"/>
                </a:solidFill>
                <a:latin typeface="Courier New"/>
                <a:ea typeface="Courier New"/>
                <a:cs typeface="Courier New"/>
                <a:sym typeface="Courier New"/>
              </a:rPr>
              <a:t>ignition_duration_ms</a:t>
            </a:r>
            <a:r>
              <a:rPr lang="en-CA" sz="1100">
                <a:solidFill>
                  <a:srgbClr val="CCCCCC"/>
                </a:solidFill>
                <a:latin typeface="Courier New"/>
                <a:ea typeface="Courier New"/>
                <a:cs typeface="Courier New"/>
                <a:sym typeface="Courier New"/>
              </a:rPr>
              <a:t>) {</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6A9955"/>
                </a:solidFill>
                <a:latin typeface="Courier New"/>
                <a:ea typeface="Courier New"/>
                <a:cs typeface="Courier New"/>
                <a:sym typeface="Courier New"/>
              </a:rPr>
              <a:t>                /* Ignition period ended, check for flame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6A9955"/>
                </a:solidFill>
                <a:latin typeface="Courier New"/>
                <a:ea typeface="Courier New"/>
                <a:cs typeface="Courier New"/>
                <a:sym typeface="Courier New"/>
              </a:rPr>
              <a:t>                /* Flame detected - successful ignition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pti_status</a:t>
            </a:r>
            <a:r>
              <a:rPr lang="en-CA" sz="1100">
                <a:solidFill>
                  <a:srgbClr val="CCCCCC"/>
                </a:solidFill>
                <a:latin typeface="Courier New"/>
                <a:ea typeface="Courier New"/>
                <a:cs typeface="Courier New"/>
                <a:sym typeface="Courier New"/>
              </a:rPr>
              <a:t>.</a:t>
            </a:r>
            <a:r>
              <a:rPr lang="en-CA" sz="1100">
                <a:solidFill>
                  <a:srgbClr val="9CDCFE"/>
                </a:solidFill>
                <a:latin typeface="Courier New"/>
                <a:ea typeface="Courier New"/>
                <a:cs typeface="Courier New"/>
                <a:sym typeface="Courier New"/>
              </a:rPr>
              <a:t>state</a:t>
            </a:r>
            <a:r>
              <a:rPr lang="en-CA" sz="1100">
                <a:solidFill>
                  <a:srgbClr val="CCCCCC"/>
                </a:solidFill>
                <a:latin typeface="Courier New"/>
                <a:ea typeface="Courier New"/>
                <a:cs typeface="Courier New"/>
                <a:sym typeface="Courier New"/>
              </a:rPr>
              <a:t> </a:t>
            </a:r>
            <a:r>
              <a:rPr lang="en-CA" sz="1100">
                <a:solidFill>
                  <a:srgbClr val="D4D4D4"/>
                </a:solidFill>
                <a:latin typeface="Courier New"/>
                <a:ea typeface="Courier New"/>
                <a:cs typeface="Courier New"/>
                <a:sym typeface="Courier New"/>
              </a:rPr>
              <a:t>=</a:t>
            </a:r>
            <a:r>
              <a:rPr lang="en-CA" sz="1100">
                <a:solidFill>
                  <a:srgbClr val="CCCCCC"/>
                </a:solidFill>
                <a:latin typeface="Courier New"/>
                <a:ea typeface="Courier New"/>
                <a:cs typeface="Courier New"/>
                <a:sym typeface="Courier New"/>
              </a:rPr>
              <a:t> </a:t>
            </a:r>
            <a:r>
              <a:rPr lang="en-CA" sz="1100">
                <a:solidFill>
                  <a:srgbClr val="4FC1FF"/>
                </a:solidFill>
                <a:latin typeface="Courier New"/>
                <a:ea typeface="Courier New"/>
                <a:cs typeface="Courier New"/>
                <a:sym typeface="Courier New"/>
              </a:rPr>
              <a:t>PTX_HEATING_STATE_HEATING</a:t>
            </a:r>
            <a:r>
              <a:rPr lang="en-CA" sz="1100">
                <a:solidFill>
                  <a:srgbClr val="CCCCCC"/>
                </a:solidFill>
                <a:latin typeface="Courier New"/>
                <a:ea typeface="Courier New"/>
                <a:cs typeface="Courier New"/>
                <a:sym typeface="Courier New"/>
              </a:rPr>
              <a:t>;}  </a:t>
            </a:r>
            <a:r>
              <a:rPr lang="en-CA" sz="1100">
                <a:solidFill>
                  <a:srgbClr val="CE92A4"/>
                </a:solidFill>
                <a:latin typeface="Courier New"/>
                <a:ea typeface="Courier New"/>
                <a:cs typeface="Courier New"/>
                <a:sym typeface="Courier New"/>
              </a:rPr>
              <a:t>break</a:t>
            </a:r>
            <a:r>
              <a:rPr lang="en-CA" sz="1100">
                <a:solidFill>
                  <a:srgbClr val="CCCCCC"/>
                </a:solidFill>
                <a:latin typeface="Courier New"/>
                <a:ea typeface="Courier New"/>
                <a:cs typeface="Courier New"/>
                <a:sym typeface="Courier New"/>
              </a:rPr>
              <a:t>;</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CE92A4"/>
                </a:solidFill>
                <a:latin typeface="Courier New"/>
                <a:ea typeface="Courier New"/>
                <a:cs typeface="Courier New"/>
                <a:sym typeface="Courier New"/>
              </a:rPr>
              <a:t>case</a:t>
            </a:r>
            <a:r>
              <a:rPr lang="en-CA" sz="1100">
                <a:solidFill>
                  <a:srgbClr val="CCCCCC"/>
                </a:solidFill>
                <a:latin typeface="Courier New"/>
                <a:ea typeface="Courier New"/>
                <a:cs typeface="Courier New"/>
                <a:sym typeface="Courier New"/>
              </a:rPr>
              <a:t> </a:t>
            </a:r>
            <a:r>
              <a:rPr lang="en-CA" sz="1100">
                <a:solidFill>
                  <a:srgbClr val="4FC1FF"/>
                </a:solidFill>
                <a:latin typeface="Courier New"/>
                <a:ea typeface="Courier New"/>
                <a:cs typeface="Courier New"/>
                <a:sym typeface="Courier New"/>
              </a:rPr>
              <a:t>PTX_HEATING_STATE_HEATING</a:t>
            </a:r>
            <a:r>
              <a:rPr lang="en-CA" sz="1100">
                <a:solidFill>
                  <a:srgbClr val="CCCCCC"/>
                </a:solidFill>
                <a:latin typeface="Courier New"/>
                <a:ea typeface="Courier New"/>
                <a:cs typeface="Courier New"/>
                <a:sym typeface="Courier New"/>
              </a:rPr>
              <a:t>:</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6A9955"/>
                </a:solidFill>
                <a:latin typeface="Courier New"/>
                <a:ea typeface="Courier New"/>
                <a:cs typeface="Courier New"/>
                <a:sym typeface="Courier New"/>
              </a:rPr>
              <a:t>            /* Check if reached upper temperature threshold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CE92A4"/>
                </a:solidFill>
                <a:latin typeface="Courier New"/>
                <a:ea typeface="Courier New"/>
                <a:cs typeface="Courier New"/>
                <a:sym typeface="Courier New"/>
              </a:rPr>
              <a:t>if</a:t>
            </a: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pti_status</a:t>
            </a:r>
            <a:r>
              <a:rPr lang="en-CA" sz="1100">
                <a:solidFill>
                  <a:srgbClr val="CCCCCC"/>
                </a:solidFill>
                <a:latin typeface="Courier New"/>
                <a:ea typeface="Courier New"/>
                <a:cs typeface="Courier New"/>
                <a:sym typeface="Courier New"/>
              </a:rPr>
              <a:t>.</a:t>
            </a:r>
            <a:r>
              <a:rPr lang="en-CA" sz="1100">
                <a:solidFill>
                  <a:srgbClr val="9CDCFE"/>
                </a:solidFill>
                <a:latin typeface="Courier New"/>
                <a:ea typeface="Courier New"/>
                <a:cs typeface="Courier New"/>
                <a:sym typeface="Courier New"/>
              </a:rPr>
              <a:t>temperature_c</a:t>
            </a:r>
            <a:r>
              <a:rPr lang="en-CA" sz="1100">
                <a:solidFill>
                  <a:srgbClr val="CCCCCC"/>
                </a:solidFill>
                <a:latin typeface="Courier New"/>
                <a:ea typeface="Courier New"/>
                <a:cs typeface="Courier New"/>
                <a:sym typeface="Courier New"/>
              </a:rPr>
              <a:t> </a:t>
            </a:r>
            <a:r>
              <a:rPr lang="en-CA" sz="1100">
                <a:solidFill>
                  <a:srgbClr val="D4D4D4"/>
                </a:solidFill>
                <a:latin typeface="Courier New"/>
                <a:ea typeface="Courier New"/>
                <a:cs typeface="Courier New"/>
                <a:sym typeface="Courier New"/>
              </a:rPr>
              <a:t>&gt;=</a:t>
            </a:r>
            <a:r>
              <a:rPr lang="en-CA" sz="1100">
                <a:solidFill>
                  <a:srgbClr val="CCCCCC"/>
                </a:solidFill>
                <a:latin typeface="Courier New"/>
                <a:ea typeface="Courier New"/>
                <a:cs typeface="Courier New"/>
                <a:sym typeface="Courier New"/>
              </a:rPr>
              <a:t> temp_off) {</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9CDCFE"/>
                </a:solidFill>
                <a:latin typeface="Courier New"/>
                <a:ea typeface="Courier New"/>
                <a:cs typeface="Courier New"/>
                <a:sym typeface="Courier New"/>
              </a:rPr>
              <a:t>pti_status</a:t>
            </a:r>
            <a:r>
              <a:rPr lang="en-CA" sz="1100">
                <a:solidFill>
                  <a:srgbClr val="CCCCCC"/>
                </a:solidFill>
                <a:latin typeface="Courier New"/>
                <a:ea typeface="Courier New"/>
                <a:cs typeface="Courier New"/>
                <a:sym typeface="Courier New"/>
              </a:rPr>
              <a:t>.</a:t>
            </a:r>
            <a:r>
              <a:rPr lang="en-CA" sz="1100">
                <a:solidFill>
                  <a:srgbClr val="9CDCFE"/>
                </a:solidFill>
                <a:latin typeface="Courier New"/>
                <a:ea typeface="Courier New"/>
                <a:cs typeface="Courier New"/>
                <a:sym typeface="Courier New"/>
              </a:rPr>
              <a:t>state</a:t>
            </a:r>
            <a:r>
              <a:rPr lang="en-CA" sz="1100">
                <a:solidFill>
                  <a:srgbClr val="CCCCCC"/>
                </a:solidFill>
                <a:latin typeface="Courier New"/>
                <a:ea typeface="Courier New"/>
                <a:cs typeface="Courier New"/>
                <a:sym typeface="Courier New"/>
              </a:rPr>
              <a:t> </a:t>
            </a:r>
            <a:r>
              <a:rPr lang="en-CA" sz="1100">
                <a:solidFill>
                  <a:srgbClr val="D4D4D4"/>
                </a:solidFill>
                <a:latin typeface="Courier New"/>
                <a:ea typeface="Courier New"/>
                <a:cs typeface="Courier New"/>
                <a:sym typeface="Courier New"/>
              </a:rPr>
              <a:t>=</a:t>
            </a:r>
            <a:r>
              <a:rPr lang="en-CA" sz="1100">
                <a:solidFill>
                  <a:srgbClr val="CCCCCC"/>
                </a:solidFill>
                <a:latin typeface="Courier New"/>
                <a:ea typeface="Courier New"/>
                <a:cs typeface="Courier New"/>
                <a:sym typeface="Courier New"/>
              </a:rPr>
              <a:t> </a:t>
            </a:r>
            <a:r>
              <a:rPr lang="en-CA" sz="1100">
                <a:solidFill>
                  <a:srgbClr val="4FC1FF"/>
                </a:solidFill>
                <a:latin typeface="Courier New"/>
                <a:ea typeface="Courier New"/>
                <a:cs typeface="Courier New"/>
                <a:sym typeface="Courier New"/>
              </a:rPr>
              <a:t>PTX_HEATING_STATE_IDLE</a:t>
            </a:r>
            <a:r>
              <a:rPr lang="en-CA" sz="1100">
                <a:solidFill>
                  <a:srgbClr val="CCCCCC"/>
                </a:solidFill>
                <a:latin typeface="Courier New"/>
                <a:ea typeface="Courier New"/>
                <a:cs typeface="Courier New"/>
                <a:sym typeface="Courier New"/>
              </a:rPr>
              <a:t>;}     </a:t>
            </a:r>
            <a:r>
              <a:rPr lang="en-CA" sz="1100">
                <a:solidFill>
                  <a:srgbClr val="CE92A4"/>
                </a:solidFill>
                <a:latin typeface="Courier New"/>
                <a:ea typeface="Courier New"/>
                <a:cs typeface="Courier New"/>
                <a:sym typeface="Courier New"/>
              </a:rPr>
              <a:t>break</a:t>
            </a:r>
            <a:r>
              <a:rPr lang="en-CA" sz="1100">
                <a:solidFill>
                  <a:srgbClr val="CCCCCC"/>
                </a:solidFill>
                <a:latin typeface="Courier New"/>
                <a:ea typeface="Courier New"/>
                <a:cs typeface="Courier New"/>
                <a:sym typeface="Courier New"/>
              </a:rPr>
              <a:t>;</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CE92A4"/>
                </a:solidFill>
                <a:latin typeface="Courier New"/>
                <a:ea typeface="Courier New"/>
                <a:cs typeface="Courier New"/>
                <a:sym typeface="Courier New"/>
              </a:rPr>
              <a:t>Default</a:t>
            </a:r>
            <a:r>
              <a:rPr lang="en-CA" sz="1100">
                <a:solidFill>
                  <a:srgbClr val="CCCCCC"/>
                </a:solidFill>
                <a:latin typeface="Courier New"/>
                <a:ea typeface="Courier New"/>
                <a:cs typeface="Courier New"/>
                <a:sym typeface="Courier New"/>
              </a:rPr>
              <a:t>: </a:t>
            </a:r>
            <a:r>
              <a:rPr lang="en-CA" sz="1100">
                <a:solidFill>
                  <a:srgbClr val="6A9955"/>
                </a:solidFill>
                <a:latin typeface="Courier New"/>
                <a:ea typeface="Courier New"/>
                <a:cs typeface="Courier New"/>
                <a:sym typeface="Courier New"/>
              </a:rPr>
              <a:t>/* Invalid state - reset to IDLE */</a:t>
            </a:r>
            <a:endParaRPr sz="1100">
              <a:solidFill>
                <a:srgbClr val="6A9955"/>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            </a:t>
            </a:r>
            <a:r>
              <a:rPr lang="en-CA" sz="1100">
                <a:solidFill>
                  <a:srgbClr val="CE92A4"/>
                </a:solidFill>
                <a:latin typeface="Courier New"/>
                <a:ea typeface="Courier New"/>
                <a:cs typeface="Courier New"/>
                <a:sym typeface="Courier New"/>
              </a:rPr>
              <a:t>break</a:t>
            </a:r>
            <a:r>
              <a:rPr lang="en-CA" sz="1100">
                <a:solidFill>
                  <a:srgbClr val="CCCCCC"/>
                </a:solidFill>
                <a:latin typeface="Courier New"/>
                <a:ea typeface="Courier New"/>
                <a:cs typeface="Courier New"/>
                <a:sym typeface="Courier New"/>
              </a:rPr>
              <a:t>;}</a:t>
            </a:r>
            <a:endParaRPr sz="1100">
              <a:solidFill>
                <a:srgbClr val="CCCCCC"/>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100">
                <a:solidFill>
                  <a:srgbClr val="CCCCCC"/>
                </a:solidFill>
                <a:latin typeface="Courier New"/>
                <a:ea typeface="Courier New"/>
                <a:cs typeface="Courier New"/>
                <a:sym typeface="Courier New"/>
              </a:rPr>
              <a:t>}</a:t>
            </a:r>
            <a:endParaRPr sz="1100">
              <a:solidFill>
                <a:srgbClr val="CCCCCC"/>
              </a:solidFill>
              <a:latin typeface="Courier New"/>
              <a:ea typeface="Courier New"/>
              <a:cs typeface="Courier New"/>
              <a:sym typeface="Courier New"/>
            </a:endParaRPr>
          </a:p>
        </p:txBody>
      </p:sp>
      <p:sp>
        <p:nvSpPr>
          <p:cNvPr id="324" name="Google Shape;324;p13"/>
          <p:cNvSpPr txBox="1"/>
          <p:nvPr/>
        </p:nvSpPr>
        <p:spPr>
          <a:xfrm>
            <a:off x="5812231" y="6194621"/>
            <a:ext cx="25050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CA" sz="1800" b="0" i="0" u="sng" strike="noStrike" cap="none">
                <a:solidFill>
                  <a:schemeClr val="hlink"/>
                </a:solidFill>
                <a:latin typeface="Calibri"/>
                <a:ea typeface="Calibri"/>
                <a:cs typeface="Calibri"/>
                <a:sym typeface="Calibri"/>
                <a:hlinkClick r:id="rId3"/>
              </a:rPr>
              <a:t>LlNK FULL SOURCE CODE</a:t>
            </a: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8"/>
        <p:cNvGrpSpPr/>
        <p:nvPr/>
      </p:nvGrpSpPr>
      <p:grpSpPr>
        <a:xfrm>
          <a:off x="0" y="0"/>
          <a:ext cx="0" cy="0"/>
          <a:chOff x="0" y="0"/>
          <a:chExt cx="0" cy="0"/>
        </a:xfrm>
      </p:grpSpPr>
      <p:sp>
        <p:nvSpPr>
          <p:cNvPr id="329" name="Google Shape;329;p15"/>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0" name="Google Shape;330;p15"/>
          <p:cNvSpPr/>
          <p:nvPr/>
        </p:nvSpPr>
        <p:spPr>
          <a:xfrm rot="10800000">
            <a:off x="-8792" y="-1"/>
            <a:ext cx="9169464" cy="6868071"/>
          </a:xfrm>
          <a:prstGeom prst="rect">
            <a:avLst/>
          </a:prstGeom>
          <a:gradFill>
            <a:gsLst>
              <a:gs pos="0">
                <a:srgbClr val="000000"/>
              </a:gs>
              <a:gs pos="100000">
                <a:srgbClr val="366092"/>
              </a:gs>
            </a:gsLst>
            <a:lin ang="4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1" name="Google Shape;331;p15"/>
          <p:cNvSpPr/>
          <p:nvPr/>
        </p:nvSpPr>
        <p:spPr>
          <a:xfrm rot="10800000" flipH="1">
            <a:off x="331469" y="-3"/>
            <a:ext cx="8829202" cy="6868074"/>
          </a:xfrm>
          <a:prstGeom prst="rect">
            <a:avLst/>
          </a:prstGeom>
          <a:gradFill>
            <a:gsLst>
              <a:gs pos="0">
                <a:srgbClr val="244061">
                  <a:alpha val="82352"/>
                </a:srgbClr>
              </a:gs>
              <a:gs pos="21000">
                <a:srgbClr val="244061">
                  <a:alpha val="82352"/>
                </a:srgbClr>
              </a:gs>
              <a:gs pos="100000">
                <a:srgbClr val="4F81BD">
                  <a:alpha val="0"/>
                </a:srgbClr>
              </a:gs>
            </a:gsLst>
            <a:lin ang="8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2" name="Google Shape;332;p15"/>
          <p:cNvSpPr/>
          <p:nvPr/>
        </p:nvSpPr>
        <p:spPr>
          <a:xfrm rot="10800000">
            <a:off x="-11400" y="0"/>
            <a:ext cx="2717530" cy="6868072"/>
          </a:xfrm>
          <a:prstGeom prst="rect">
            <a:avLst/>
          </a:prstGeom>
          <a:gradFill>
            <a:gsLst>
              <a:gs pos="0">
                <a:srgbClr val="366092">
                  <a:alpha val="0"/>
                </a:srgbClr>
              </a:gs>
              <a:gs pos="99000">
                <a:srgbClr val="000000">
                  <a:alpha val="40392"/>
                </a:srgbClr>
              </a:gs>
              <a:gs pos="100000">
                <a:srgbClr val="000000">
                  <a:alpha val="40392"/>
                </a:srgbClr>
              </a:gs>
            </a:gsLst>
            <a:lin ang="13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3" name="Google Shape;333;p15"/>
          <p:cNvSpPr/>
          <p:nvPr/>
        </p:nvSpPr>
        <p:spPr>
          <a:xfrm flipH="1">
            <a:off x="-11906" y="-3"/>
            <a:ext cx="9175185" cy="6868076"/>
          </a:xfrm>
          <a:prstGeom prst="rect">
            <a:avLst/>
          </a:prstGeom>
          <a:gradFill>
            <a:gsLst>
              <a:gs pos="0">
                <a:srgbClr val="366092">
                  <a:alpha val="0"/>
                </a:srgbClr>
              </a:gs>
              <a:gs pos="3000">
                <a:srgbClr val="366092">
                  <a:alpha val="0"/>
                </a:srgbClr>
              </a:gs>
              <a:gs pos="100000">
                <a:srgbClr val="000000">
                  <a:alpha val="72549"/>
                </a:srgbClr>
              </a:gs>
            </a:gsLst>
            <a:lin ang="17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4" name="Google Shape;334;p15"/>
          <p:cNvSpPr/>
          <p:nvPr/>
        </p:nvSpPr>
        <p:spPr>
          <a:xfrm rot="5400000" flipH="1">
            <a:off x="2505509" y="212908"/>
            <a:ext cx="6861931" cy="6448394"/>
          </a:xfrm>
          <a:prstGeom prst="rect">
            <a:avLst/>
          </a:prstGeom>
          <a:gradFill>
            <a:gsLst>
              <a:gs pos="0">
                <a:srgbClr val="366092">
                  <a:alpha val="0"/>
                </a:srgbClr>
              </a:gs>
              <a:gs pos="3000">
                <a:srgbClr val="366092">
                  <a:alpha val="0"/>
                </a:srgbClr>
              </a:gs>
              <a:gs pos="100000">
                <a:srgbClr val="000000">
                  <a:alpha val="26274"/>
                </a:srgbClr>
              </a:gs>
            </a:gsLst>
            <a:lin ang="1380000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5" name="Google Shape;335;p15"/>
          <p:cNvSpPr/>
          <p:nvPr/>
        </p:nvSpPr>
        <p:spPr>
          <a:xfrm rot="5993193">
            <a:off x="269287" y="1712598"/>
            <a:ext cx="4967533" cy="3741293"/>
          </a:xfrm>
          <a:prstGeom prst="ellipse">
            <a:avLst/>
          </a:prstGeom>
          <a:gradFill>
            <a:gsLst>
              <a:gs pos="0">
                <a:srgbClr val="4F81BD">
                  <a:alpha val="25490"/>
                </a:srgbClr>
              </a:gs>
              <a:gs pos="85000">
                <a:srgbClr val="93B3D7">
                  <a:alpha val="0"/>
                </a:srgbClr>
              </a:gs>
              <a:gs pos="100000">
                <a:srgbClr val="93B3D7">
                  <a:alpha val="0"/>
                </a:srgbClr>
              </a:gs>
            </a:gsLst>
            <a:lin ang="14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6" name="Google Shape;336;p15"/>
          <p:cNvSpPr txBox="1">
            <a:spLocks noGrp="1"/>
          </p:cNvSpPr>
          <p:nvPr>
            <p:ph type="ctrTitle"/>
          </p:nvPr>
        </p:nvSpPr>
        <p:spPr>
          <a:xfrm>
            <a:off x="3121925" y="818984"/>
            <a:ext cx="5036024" cy="3178689"/>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FFFFFF"/>
              </a:buClr>
              <a:buSzPts val="4200"/>
              <a:buFont typeface="Calibri"/>
              <a:buNone/>
            </a:pPr>
            <a:r>
              <a:rPr lang="en-CA" sz="4200">
                <a:solidFill>
                  <a:srgbClr val="FFFFFF"/>
                </a:solidFill>
              </a:rPr>
              <a:t>Test Report</a:t>
            </a:r>
            <a:endParaRPr/>
          </a:p>
        </p:txBody>
      </p:sp>
      <p:sp>
        <p:nvSpPr>
          <p:cNvPr id="337" name="Google Shape;337;p15"/>
          <p:cNvSpPr/>
          <p:nvPr/>
        </p:nvSpPr>
        <p:spPr>
          <a:xfrm flipH="1">
            <a:off x="-2" y="4490110"/>
            <a:ext cx="9163282" cy="2377962"/>
          </a:xfrm>
          <a:prstGeom prst="rect">
            <a:avLst/>
          </a:prstGeom>
          <a:gradFill>
            <a:gsLst>
              <a:gs pos="0">
                <a:srgbClr val="366092">
                  <a:alpha val="49411"/>
                </a:srgbClr>
              </a:gs>
              <a:gs pos="99000">
                <a:srgbClr val="000000">
                  <a:alpha val="33333"/>
                </a:srgbClr>
              </a:gs>
              <a:gs pos="100000">
                <a:srgbClr val="000000">
                  <a:alpha val="33333"/>
                </a:srgbClr>
              </a:gs>
            </a:gsLst>
            <a:lin ang="13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38" name="Google Shape;338;p15"/>
          <p:cNvSpPr txBox="1">
            <a:spLocks noGrp="1"/>
          </p:cNvSpPr>
          <p:nvPr>
            <p:ph type="subTitle" idx="1"/>
          </p:nvPr>
        </p:nvSpPr>
        <p:spPr>
          <a:xfrm>
            <a:off x="3214047" y="4960961"/>
            <a:ext cx="5291920" cy="107805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FFFFFF"/>
              </a:buClr>
              <a:buSzPts val="2700"/>
              <a:buNone/>
            </a:pPr>
            <a:r>
              <a:rPr lang="en-CA" sz="2700">
                <a:solidFill>
                  <a:srgbClr val="FFFFFF"/>
                </a:solidFill>
              </a:rPr>
              <a:t>Temperature Sensor and Door switch, igniter, gas (main features)</a:t>
            </a:r>
            <a:endParaRPr/>
          </a:p>
        </p:txBody>
      </p:sp>
      <p:sp>
        <p:nvSpPr>
          <p:cNvPr id="339" name="Google Shape;339;p1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17</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336"/>
                                        </p:tgtEl>
                                        <p:attrNameLst>
                                          <p:attrName>style.visibility</p:attrName>
                                        </p:attrNameLst>
                                      </p:cBhvr>
                                      <p:to>
                                        <p:strVal val="visible"/>
                                      </p:to>
                                    </p:set>
                                    <p:animEffect transition="in" filter="fade">
                                      <p:cBhvr>
                                        <p:cTn id="7" dur="400"/>
                                        <p:tgtEl>
                                          <p:spTgt spid="336"/>
                                        </p:tgtEl>
                                      </p:cBhvr>
                                    </p:animEffect>
                                  </p:childTnLst>
                                </p:cTn>
                              </p:par>
                              <p:par>
                                <p:cTn id="8" presetID="10" presetClass="entr" presetSubtype="0" fill="hold" nodeType="withEffect">
                                  <p:stCondLst>
                                    <p:cond delay="2000"/>
                                  </p:stCondLst>
                                  <p:childTnLst>
                                    <p:set>
                                      <p:cBhvr>
                                        <p:cTn id="9" dur="1" fill="hold">
                                          <p:stCondLst>
                                            <p:cond delay="0"/>
                                          </p:stCondLst>
                                        </p:cTn>
                                        <p:tgtEl>
                                          <p:spTgt spid="338">
                                            <p:txEl>
                                              <p:pRg st="0" end="0"/>
                                            </p:txEl>
                                          </p:spTgt>
                                        </p:tgtEl>
                                        <p:attrNameLst>
                                          <p:attrName>style.visibility</p:attrName>
                                        </p:attrNameLst>
                                      </p:cBhvr>
                                      <p:to>
                                        <p:strVal val="visible"/>
                                      </p:to>
                                    </p:set>
                                    <p:animEffect transition="in" filter="fade">
                                      <p:cBhvr>
                                        <p:cTn id="10" dur="400"/>
                                        <p:tgtEl>
                                          <p:spTgt spid="33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1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chemeClr val="dk1"/>
              </a:buClr>
              <a:buSzPts val="4400"/>
              <a:buFont typeface="Calibri"/>
              <a:buNone/>
            </a:pPr>
            <a:r>
              <a:rPr lang="en-CA"/>
              <a:t>Test report - Critical cases only</a:t>
            </a:r>
            <a:endParaRPr/>
          </a:p>
        </p:txBody>
      </p:sp>
      <p:sp>
        <p:nvSpPr>
          <p:cNvPr id="345" name="Google Shape;345;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18</a:t>
            </a:fld>
            <a:endParaRPr/>
          </a:p>
        </p:txBody>
      </p:sp>
      <p:pic>
        <p:nvPicPr>
          <p:cNvPr id="346" name="Google Shape;346;p16"/>
          <p:cNvPicPr preferRelativeResize="0"/>
          <p:nvPr/>
        </p:nvPicPr>
        <p:blipFill>
          <a:blip r:embed="rId3">
            <a:alphaModFix/>
          </a:blip>
          <a:stretch>
            <a:fillRect/>
          </a:stretch>
        </p:blipFill>
        <p:spPr>
          <a:xfrm>
            <a:off x="386175" y="1800275"/>
            <a:ext cx="8371649" cy="2991100"/>
          </a:xfrm>
          <a:prstGeom prst="rect">
            <a:avLst/>
          </a:prstGeom>
          <a:noFill/>
          <a:ln>
            <a:noFill/>
          </a:ln>
        </p:spPr>
      </p:pic>
      <p:sp>
        <p:nvSpPr>
          <p:cNvPr id="347" name="Google Shape;347;p16"/>
          <p:cNvSpPr txBox="1"/>
          <p:nvPr/>
        </p:nvSpPr>
        <p:spPr>
          <a:xfrm>
            <a:off x="5812231" y="6194621"/>
            <a:ext cx="25050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CA" sz="1800" u="sng">
                <a:solidFill>
                  <a:schemeClr val="hlink"/>
                </a:solidFill>
                <a:latin typeface="Calibri"/>
                <a:ea typeface="Calibri"/>
                <a:cs typeface="Calibri"/>
                <a:sym typeface="Calibri"/>
                <a:hlinkClick r:id="rId4"/>
              </a:rPr>
              <a:t>LlNK FULL TEST REPORT</a:t>
            </a:r>
            <a:endParaRPr sz="1800" b="0" i="0" u="none" strike="noStrike" cap="none">
              <a:solidFill>
                <a:schemeClr val="dk1"/>
              </a:solidFill>
              <a:latin typeface="Calibri"/>
              <a:ea typeface="Calibri"/>
              <a:cs typeface="Calibri"/>
              <a:sym typeface="Calibri"/>
            </a:endParaRPr>
          </a:p>
        </p:txBody>
      </p:sp>
      <p:grpSp>
        <p:nvGrpSpPr>
          <p:cNvPr id="348" name="Google Shape;348;p16"/>
          <p:cNvGrpSpPr/>
          <p:nvPr/>
        </p:nvGrpSpPr>
        <p:grpSpPr>
          <a:xfrm>
            <a:off x="7476450" y="3999775"/>
            <a:ext cx="1747425" cy="1747425"/>
            <a:chOff x="7503100" y="1216625"/>
            <a:chExt cx="1747425" cy="1747425"/>
          </a:xfrm>
        </p:grpSpPr>
        <p:pic>
          <p:nvPicPr>
            <p:cNvPr id="349" name="Google Shape;349;p16" title="happy_santa1 - Copy.png"/>
            <p:cNvPicPr preferRelativeResize="0"/>
            <p:nvPr/>
          </p:nvPicPr>
          <p:blipFill>
            <a:blip r:embed="rId5">
              <a:alphaModFix/>
            </a:blip>
            <a:stretch>
              <a:fillRect/>
            </a:stretch>
          </p:blipFill>
          <p:spPr>
            <a:xfrm>
              <a:off x="7503100" y="1216625"/>
              <a:ext cx="1747425" cy="1747425"/>
            </a:xfrm>
            <a:prstGeom prst="rect">
              <a:avLst/>
            </a:prstGeom>
            <a:noFill/>
            <a:ln>
              <a:noFill/>
            </a:ln>
          </p:spPr>
        </p:pic>
        <p:pic>
          <p:nvPicPr>
            <p:cNvPr id="350" name="Google Shape;350;p16"/>
            <p:cNvPicPr preferRelativeResize="0"/>
            <p:nvPr/>
          </p:nvPicPr>
          <p:blipFill rotWithShape="1">
            <a:blip r:embed="rId6">
              <a:alphaModFix/>
            </a:blip>
            <a:srcRect t="53737" b="-7675"/>
            <a:stretch/>
          </p:blipFill>
          <p:spPr>
            <a:xfrm>
              <a:off x="8022058" y="2213475"/>
              <a:ext cx="709500" cy="550800"/>
            </a:xfrm>
            <a:prstGeom prst="rect">
              <a:avLst/>
            </a:prstGeom>
            <a:noFill/>
            <a:ln>
              <a:noFill/>
            </a:ln>
            <a:effectLst>
              <a:outerShdw blurRad="57150" dist="19050" dir="5400000" algn="bl" rotWithShape="0">
                <a:schemeClr val="lt1">
                  <a:alpha val="50000"/>
                </a:schemeClr>
              </a:outerShdw>
            </a:effectLst>
          </p:spPr>
        </p:pic>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4"/>
        <p:cNvGrpSpPr/>
        <p:nvPr/>
      </p:nvGrpSpPr>
      <p:grpSpPr>
        <a:xfrm>
          <a:off x="0" y="0"/>
          <a:ext cx="0" cy="0"/>
          <a:chOff x="0" y="0"/>
          <a:chExt cx="0" cy="0"/>
        </a:xfrm>
      </p:grpSpPr>
      <p:sp>
        <p:nvSpPr>
          <p:cNvPr id="355" name="Google Shape;355;p18"/>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6" name="Google Shape;356;p18"/>
          <p:cNvSpPr/>
          <p:nvPr/>
        </p:nvSpPr>
        <p:spPr>
          <a:xfrm rot="10800000" flipH="1">
            <a:off x="1" y="0"/>
            <a:ext cx="9143999" cy="1575955"/>
          </a:xfrm>
          <a:prstGeom prst="rect">
            <a:avLst/>
          </a:prstGeom>
          <a:gradFill>
            <a:gsLst>
              <a:gs pos="0">
                <a:srgbClr val="000000">
                  <a:alpha val="95294"/>
                </a:srgbClr>
              </a:gs>
              <a:gs pos="100000">
                <a:srgbClr val="366092"/>
              </a:gs>
            </a:gsLst>
            <a:lin ang="6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7" name="Google Shape;357;p18"/>
          <p:cNvSpPr/>
          <p:nvPr/>
        </p:nvSpPr>
        <p:spPr>
          <a:xfrm>
            <a:off x="0" y="0"/>
            <a:ext cx="6096642" cy="1575461"/>
          </a:xfrm>
          <a:prstGeom prst="rect">
            <a:avLst/>
          </a:prstGeom>
          <a:gradFill>
            <a:gsLst>
              <a:gs pos="0">
                <a:srgbClr val="4F81BD">
                  <a:alpha val="40392"/>
                </a:srgbClr>
              </a:gs>
              <a:gs pos="74000">
                <a:srgbClr val="93B3D7">
                  <a:alpha val="0"/>
                </a:srgbClr>
              </a:gs>
              <a:gs pos="100000">
                <a:srgbClr val="93B3D7">
                  <a:alpha val="0"/>
                </a:srgbClr>
              </a:gs>
            </a:gsLst>
            <a:lin ang="8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8" name="Google Shape;358;p18"/>
          <p:cNvSpPr/>
          <p:nvPr/>
        </p:nvSpPr>
        <p:spPr>
          <a:xfrm flipH="1">
            <a:off x="-2" y="-1"/>
            <a:ext cx="9144001" cy="1574311"/>
          </a:xfrm>
          <a:prstGeom prst="rect">
            <a:avLst/>
          </a:prstGeom>
          <a:gradFill>
            <a:gsLst>
              <a:gs pos="0">
                <a:srgbClr val="000000">
                  <a:alpha val="62352"/>
                </a:srgbClr>
              </a:gs>
              <a:gs pos="78000">
                <a:srgbClr val="4F81BD">
                  <a:alpha val="14509"/>
                </a:srgbClr>
              </a:gs>
              <a:gs pos="100000">
                <a:srgbClr val="4F81BD">
                  <a:alpha val="14509"/>
                </a:srgbClr>
              </a:gs>
            </a:gsLst>
            <a:lin ang="156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59" name="Google Shape;359;p18"/>
          <p:cNvSpPr txBox="1">
            <a:spLocks noGrp="1"/>
          </p:cNvSpPr>
          <p:nvPr>
            <p:ph type="title"/>
          </p:nvPr>
        </p:nvSpPr>
        <p:spPr>
          <a:xfrm>
            <a:off x="524784" y="248038"/>
            <a:ext cx="7836287"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3500"/>
              <a:buFont typeface="Calibri"/>
              <a:buNone/>
            </a:pPr>
            <a:r>
              <a:rPr lang="en-CA" sz="3500">
                <a:solidFill>
                  <a:srgbClr val="FFFFFF"/>
                </a:solidFill>
                <a:latin typeface="Calibri"/>
                <a:ea typeface="Calibri"/>
                <a:cs typeface="Calibri"/>
                <a:sym typeface="Calibri"/>
              </a:rPr>
              <a:t>Test strategy: </a:t>
            </a:r>
            <a:r>
              <a:rPr lang="en-CA" sz="3500">
                <a:solidFill>
                  <a:srgbClr val="FFFFFF"/>
                </a:solidFill>
              </a:rPr>
              <a:t>Initial state—Door open</a:t>
            </a:r>
            <a:endParaRPr sz="3500">
              <a:solidFill>
                <a:srgbClr val="FFFFFF"/>
              </a:solidFill>
              <a:latin typeface="Calibri"/>
              <a:ea typeface="Calibri"/>
              <a:cs typeface="Calibri"/>
              <a:sym typeface="Calibri"/>
            </a:endParaRPr>
          </a:p>
        </p:txBody>
      </p:sp>
      <p:sp>
        <p:nvSpPr>
          <p:cNvPr id="360" name="Google Shape;360;p18"/>
          <p:cNvSpPr/>
          <p:nvPr/>
        </p:nvSpPr>
        <p:spPr>
          <a:xfrm>
            <a:off x="5602992" y="4585423"/>
            <a:ext cx="2021400" cy="1023600"/>
          </a:xfrm>
          <a:prstGeom prst="wedgeRectCallout">
            <a:avLst>
              <a:gd name="adj1" fmla="val 21072"/>
              <a:gd name="adj2" fmla="val 64930"/>
            </a:avLst>
          </a:prstGeom>
          <a:gradFill>
            <a:gsLst>
              <a:gs pos="0">
                <a:srgbClr val="3E7FCD"/>
              </a:gs>
              <a:gs pos="100000">
                <a:srgbClr val="96C0FF"/>
              </a:gs>
            </a:gsLst>
            <a:lin ang="16200000" scaled="0"/>
          </a:gradFill>
          <a:ln w="9525" cap="flat" cmpd="sng">
            <a:solidFill>
              <a:srgbClr val="4A7DBA"/>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0" u="none" strike="noStrike" cap="none">
                <a:solidFill>
                  <a:schemeClr val="dk1"/>
                </a:solidFill>
                <a:latin typeface="Calibri"/>
                <a:ea typeface="Calibri"/>
                <a:cs typeface="Calibri"/>
                <a:sym typeface="Calibri"/>
              </a:rPr>
              <a:t>3.Change state from STANDBY to CHARGING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CA" sz="1600" b="0" i="0" u="none" strike="noStrike" cap="none">
                <a:solidFill>
                  <a:schemeClr val="dk1"/>
                </a:solidFill>
                <a:latin typeface="Calibri"/>
                <a:ea typeface="Calibri"/>
                <a:cs typeface="Calibri"/>
                <a:sym typeface="Calibri"/>
              </a:rPr>
              <a:t>when voltage &gt; 2.1V </a:t>
            </a:r>
            <a:endParaRPr sz="1400" b="0" i="0" u="none" strike="noStrike" cap="none">
              <a:solidFill>
                <a:srgbClr val="000000"/>
              </a:solidFill>
              <a:latin typeface="Arial"/>
              <a:ea typeface="Arial"/>
              <a:cs typeface="Arial"/>
              <a:sym typeface="Arial"/>
            </a:endParaRPr>
          </a:p>
        </p:txBody>
      </p:sp>
      <p:sp>
        <p:nvSpPr>
          <p:cNvPr id="361" name="Google Shape;361;p18"/>
          <p:cNvSpPr txBox="1">
            <a:spLocks noGrp="1"/>
          </p:cNvSpPr>
          <p:nvPr>
            <p:ph type="sldNum" idx="12"/>
          </p:nvPr>
        </p:nvSpPr>
        <p:spPr>
          <a:xfrm>
            <a:off x="11933075" y="687570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19</a:t>
            </a:fld>
            <a:endParaRPr/>
          </a:p>
        </p:txBody>
      </p:sp>
      <p:pic>
        <p:nvPicPr>
          <p:cNvPr id="362" name="Google Shape;362;p18"/>
          <p:cNvPicPr preferRelativeResize="0"/>
          <p:nvPr/>
        </p:nvPicPr>
        <p:blipFill>
          <a:blip r:embed="rId3">
            <a:alphaModFix/>
          </a:blip>
          <a:stretch>
            <a:fillRect/>
          </a:stretch>
        </p:blipFill>
        <p:spPr>
          <a:xfrm>
            <a:off x="1285062" y="1833375"/>
            <a:ext cx="6573874" cy="4595275"/>
          </a:xfrm>
          <a:prstGeom prst="rect">
            <a:avLst/>
          </a:prstGeom>
          <a:noFill/>
          <a:ln>
            <a:noFill/>
          </a:ln>
        </p:spPr>
      </p:pic>
      <p:sp>
        <p:nvSpPr>
          <p:cNvPr id="363" name="Google Shape;363;p18"/>
          <p:cNvSpPr/>
          <p:nvPr/>
        </p:nvSpPr>
        <p:spPr>
          <a:xfrm>
            <a:off x="2618800" y="5097625"/>
            <a:ext cx="4996500" cy="2658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0"/>
        <p:cNvGrpSpPr/>
        <p:nvPr/>
      </p:nvGrpSpPr>
      <p:grpSpPr>
        <a:xfrm>
          <a:off x="0" y="0"/>
          <a:ext cx="0" cy="0"/>
          <a:chOff x="0" y="0"/>
          <a:chExt cx="0" cy="0"/>
        </a:xfrm>
      </p:grpSpPr>
      <p:sp>
        <p:nvSpPr>
          <p:cNvPr id="101" name="Google Shape;101;p2"/>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2" name="Google Shape;102;p2"/>
          <p:cNvSpPr/>
          <p:nvPr/>
        </p:nvSpPr>
        <p:spPr>
          <a:xfrm flipH="1">
            <a:off x="0" y="-1"/>
            <a:ext cx="9143997" cy="1590742"/>
          </a:xfrm>
          <a:prstGeom prst="rect">
            <a:avLst/>
          </a:prstGeom>
          <a:gradFill>
            <a:gsLst>
              <a:gs pos="0">
                <a:srgbClr val="000000"/>
              </a:gs>
              <a:gs pos="100000">
                <a:srgbClr val="366092"/>
              </a:gs>
            </a:gsLst>
            <a:lin ang="8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3" name="Google Shape;103;p2"/>
          <p:cNvSpPr/>
          <p:nvPr/>
        </p:nvSpPr>
        <p:spPr>
          <a:xfrm rot="10800000" flipH="1">
            <a:off x="-2" y="0"/>
            <a:ext cx="6086479" cy="1590742"/>
          </a:xfrm>
          <a:prstGeom prst="rect">
            <a:avLst/>
          </a:prstGeom>
          <a:gradFill>
            <a:gsLst>
              <a:gs pos="0">
                <a:srgbClr val="4F81BD">
                  <a:alpha val="0"/>
                </a:srgbClr>
              </a:gs>
              <a:gs pos="20000">
                <a:srgbClr val="4F81BD">
                  <a:alpha val="0"/>
                </a:srgbClr>
              </a:gs>
              <a:gs pos="100000">
                <a:srgbClr val="244061">
                  <a:alpha val="54509"/>
                </a:srgbClr>
              </a:gs>
            </a:gsLst>
            <a:lin ang="1380000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4" name="Google Shape;104;p2"/>
          <p:cNvSpPr/>
          <p:nvPr/>
        </p:nvSpPr>
        <p:spPr>
          <a:xfrm flipH="1">
            <a:off x="6086474" y="-1"/>
            <a:ext cx="3057523" cy="1590742"/>
          </a:xfrm>
          <a:prstGeom prst="rect">
            <a:avLst/>
          </a:prstGeom>
          <a:gradFill>
            <a:gsLst>
              <a:gs pos="0">
                <a:srgbClr val="4F81BD">
                  <a:alpha val="65490"/>
                </a:srgbClr>
              </a:gs>
              <a:gs pos="100000">
                <a:srgbClr val="000000">
                  <a:alpha val="29411"/>
                </a:srgbClr>
              </a:gs>
            </a:gsLst>
            <a:lin ang="13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5" name="Google Shape;105;p2"/>
          <p:cNvSpPr/>
          <p:nvPr/>
        </p:nvSpPr>
        <p:spPr>
          <a:xfrm>
            <a:off x="344512" y="-1"/>
            <a:ext cx="8799485" cy="1597433"/>
          </a:xfrm>
          <a:prstGeom prst="rect">
            <a:avLst/>
          </a:prstGeom>
          <a:gradFill>
            <a:gsLst>
              <a:gs pos="0">
                <a:srgbClr val="000000">
                  <a:alpha val="0"/>
                </a:srgbClr>
              </a:gs>
              <a:gs pos="50000">
                <a:srgbClr val="000000">
                  <a:alpha val="0"/>
                </a:srgbClr>
              </a:gs>
              <a:gs pos="99000">
                <a:srgbClr val="244061">
                  <a:alpha val="51372"/>
                </a:srgbClr>
              </a:gs>
              <a:gs pos="100000">
                <a:srgbClr val="244061">
                  <a:alpha val="51372"/>
                </a:srgbClr>
              </a:gs>
            </a:gsLst>
            <a:lin ang="168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06" name="Google Shape;106;p2"/>
          <p:cNvSpPr txBox="1">
            <a:spLocks noGrp="1"/>
          </p:cNvSpPr>
          <p:nvPr>
            <p:ph type="title"/>
          </p:nvPr>
        </p:nvSpPr>
        <p:spPr>
          <a:xfrm>
            <a:off x="1028699" y="294538"/>
            <a:ext cx="7421963" cy="1033669"/>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rgbClr val="FFFFFF"/>
              </a:buClr>
              <a:buSzPts val="3500"/>
              <a:buFont typeface="Calibri"/>
              <a:buNone/>
            </a:pPr>
            <a:r>
              <a:rPr lang="en-CA" sz="3500" b="1" dirty="0">
                <a:solidFill>
                  <a:srgbClr val="FFFFFF"/>
                </a:solidFill>
              </a:rPr>
              <a:t>Main Content</a:t>
            </a:r>
            <a:endParaRPr sz="3500" dirty="0">
              <a:solidFill>
                <a:srgbClr val="FFFFFF"/>
              </a:solidFill>
            </a:endParaRPr>
          </a:p>
        </p:txBody>
      </p:sp>
      <p:sp>
        <p:nvSpPr>
          <p:cNvPr id="107" name="Google Shape;107;p2"/>
          <p:cNvSpPr txBox="1">
            <a:spLocks noGrp="1"/>
          </p:cNvSpPr>
          <p:nvPr>
            <p:ph type="body" idx="1"/>
          </p:nvPr>
        </p:nvSpPr>
        <p:spPr>
          <a:xfrm>
            <a:off x="1028699" y="2318197"/>
            <a:ext cx="7293023" cy="3683358"/>
          </a:xfrm>
          <a:prstGeom prst="rect">
            <a:avLst/>
          </a:prstGeom>
          <a:noFill/>
          <a:ln>
            <a:noFill/>
          </a:ln>
        </p:spPr>
        <p:txBody>
          <a:bodyPr spcFirstLastPara="1" wrap="square" lIns="91425" tIns="45700" rIns="91425" bIns="45700" anchor="ctr" anchorCtr="0">
            <a:normAutofit/>
          </a:bodyPr>
          <a:lstStyle/>
          <a:p>
            <a:pPr marL="342900" lvl="0" indent="-368300" algn="l" rtl="0">
              <a:lnSpc>
                <a:spcPct val="90000"/>
              </a:lnSpc>
              <a:spcBef>
                <a:spcPts val="0"/>
              </a:spcBef>
              <a:spcAft>
                <a:spcPts val="0"/>
              </a:spcAft>
              <a:buClr>
                <a:schemeClr val="dk1"/>
              </a:buClr>
              <a:buSzPts val="2000"/>
              <a:buFont typeface="Arial"/>
              <a:buChar char="•"/>
            </a:pPr>
            <a:r>
              <a:rPr lang="en-CA" sz="2000" b="1" dirty="0"/>
              <a:t>Requirement Analysis</a:t>
            </a:r>
            <a:br>
              <a:rPr lang="en-CA" sz="2000" dirty="0"/>
            </a:br>
            <a:r>
              <a:rPr lang="en-CA" sz="2000" dirty="0"/>
              <a:t>Define critical requirements for state transitions, igniter, gas control, and temperature sensor thresholds.</a:t>
            </a:r>
            <a:endParaRPr sz="2000" dirty="0"/>
          </a:p>
          <a:p>
            <a:pPr marL="342900" lvl="0" indent="-368300" algn="l" rtl="0">
              <a:lnSpc>
                <a:spcPct val="90000"/>
              </a:lnSpc>
              <a:spcBef>
                <a:spcPts val="320"/>
              </a:spcBef>
              <a:spcAft>
                <a:spcPts val="0"/>
              </a:spcAft>
              <a:buClr>
                <a:schemeClr val="dk1"/>
              </a:buClr>
              <a:buSzPts val="2000"/>
              <a:buFont typeface="Arial"/>
              <a:buChar char="•"/>
            </a:pPr>
            <a:r>
              <a:rPr lang="en-CA" sz="2000" b="1" dirty="0"/>
              <a:t>System Design</a:t>
            </a:r>
            <a:br>
              <a:rPr lang="en-CA" sz="2000" dirty="0"/>
            </a:br>
            <a:r>
              <a:rPr lang="en-CA" sz="2000" dirty="0"/>
              <a:t>Develop architecture, flowchart diagram, and state transition diagram to capture system behavior.</a:t>
            </a:r>
            <a:endParaRPr sz="2000" dirty="0"/>
          </a:p>
          <a:p>
            <a:pPr marL="342900" lvl="0" indent="-368300" algn="l" rtl="0">
              <a:lnSpc>
                <a:spcPct val="90000"/>
              </a:lnSpc>
              <a:spcBef>
                <a:spcPts val="320"/>
              </a:spcBef>
              <a:spcAft>
                <a:spcPts val="0"/>
              </a:spcAft>
              <a:buClr>
                <a:schemeClr val="dk1"/>
              </a:buClr>
              <a:buSzPts val="2000"/>
              <a:buFont typeface="Arial"/>
              <a:buChar char="•"/>
            </a:pPr>
            <a:r>
              <a:rPr lang="en-CA" sz="2000" b="1" dirty="0"/>
              <a:t>Implementation</a:t>
            </a:r>
            <a:br>
              <a:rPr lang="en-CA" sz="2000" dirty="0"/>
            </a:br>
            <a:r>
              <a:rPr lang="en-CA" sz="2000" dirty="0"/>
              <a:t>Implement bare metal firmware on Arduino Uno and </a:t>
            </a:r>
            <a:r>
              <a:rPr lang="en-CA" sz="2000" dirty="0" err="1"/>
              <a:t>Wokwi</a:t>
            </a:r>
            <a:r>
              <a:rPr lang="en-CA" sz="2000" dirty="0"/>
              <a:t> simulator</a:t>
            </a:r>
            <a:endParaRPr sz="2000" dirty="0"/>
          </a:p>
          <a:p>
            <a:pPr marL="342900" lvl="0" indent="-368300" algn="l" rtl="0">
              <a:lnSpc>
                <a:spcPct val="90000"/>
              </a:lnSpc>
              <a:spcBef>
                <a:spcPts val="320"/>
              </a:spcBef>
              <a:spcAft>
                <a:spcPts val="0"/>
              </a:spcAft>
              <a:buClr>
                <a:schemeClr val="dk1"/>
              </a:buClr>
              <a:buSzPts val="2000"/>
              <a:buFont typeface="Arial"/>
              <a:buChar char="•"/>
            </a:pPr>
            <a:r>
              <a:rPr lang="en-CA" sz="2000" b="1" dirty="0"/>
              <a:t>Testing &amp; Validation</a:t>
            </a:r>
            <a:br>
              <a:rPr lang="en-CA" sz="2000" dirty="0"/>
            </a:br>
            <a:r>
              <a:rPr lang="en-CA" sz="2000" dirty="0"/>
              <a:t>Perform functional tests on temperature ranges, igniter and gas operation, and error handling.</a:t>
            </a:r>
            <a:endParaRPr sz="2000" dirty="0"/>
          </a:p>
        </p:txBody>
      </p:sp>
      <p:sp>
        <p:nvSpPr>
          <p:cNvPr id="108" name="Google Shape;108;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7"/>
        <p:cNvGrpSpPr/>
        <p:nvPr/>
      </p:nvGrpSpPr>
      <p:grpSpPr>
        <a:xfrm>
          <a:off x="0" y="0"/>
          <a:ext cx="0" cy="0"/>
          <a:chOff x="0" y="0"/>
          <a:chExt cx="0" cy="0"/>
        </a:xfrm>
      </p:grpSpPr>
      <p:sp>
        <p:nvSpPr>
          <p:cNvPr id="368" name="Google Shape;368;g399fb69c6a9_0_35"/>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69" name="Google Shape;369;g399fb69c6a9_0_35"/>
          <p:cNvSpPr/>
          <p:nvPr/>
        </p:nvSpPr>
        <p:spPr>
          <a:xfrm rot="10800000" flipH="1">
            <a:off x="1" y="55"/>
            <a:ext cx="9144000" cy="1575900"/>
          </a:xfrm>
          <a:prstGeom prst="rect">
            <a:avLst/>
          </a:prstGeom>
          <a:gradFill>
            <a:gsLst>
              <a:gs pos="0">
                <a:srgbClr val="000000">
                  <a:alpha val="95294"/>
                </a:srgbClr>
              </a:gs>
              <a:gs pos="100000">
                <a:srgbClr val="366092"/>
              </a:gs>
            </a:gsLst>
            <a:lin ang="59999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0" name="Google Shape;370;g399fb69c6a9_0_35"/>
          <p:cNvSpPr/>
          <p:nvPr/>
        </p:nvSpPr>
        <p:spPr>
          <a:xfrm>
            <a:off x="0" y="0"/>
            <a:ext cx="6096600" cy="1575600"/>
          </a:xfrm>
          <a:prstGeom prst="rect">
            <a:avLst/>
          </a:prstGeom>
          <a:gradFill>
            <a:gsLst>
              <a:gs pos="0">
                <a:srgbClr val="4F81BD">
                  <a:alpha val="40392"/>
                </a:srgbClr>
              </a:gs>
              <a:gs pos="74000">
                <a:srgbClr val="93B3D7">
                  <a:alpha val="0"/>
                </a:srgbClr>
              </a:gs>
              <a:gs pos="100000">
                <a:srgbClr val="93B3D7">
                  <a:alpha val="0"/>
                </a:srgbClr>
              </a:gs>
            </a:gsLst>
            <a:lin ang="8400134"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1" name="Google Shape;371;g399fb69c6a9_0_35"/>
          <p:cNvSpPr/>
          <p:nvPr/>
        </p:nvSpPr>
        <p:spPr>
          <a:xfrm flipH="1">
            <a:off x="-1" y="-1"/>
            <a:ext cx="9144000" cy="1574400"/>
          </a:xfrm>
          <a:prstGeom prst="rect">
            <a:avLst/>
          </a:prstGeom>
          <a:gradFill>
            <a:gsLst>
              <a:gs pos="0">
                <a:srgbClr val="000000">
                  <a:alpha val="62352"/>
                </a:srgbClr>
              </a:gs>
              <a:gs pos="78000">
                <a:srgbClr val="4F81BD">
                  <a:alpha val="14509"/>
                </a:srgbClr>
              </a:gs>
              <a:gs pos="100000">
                <a:srgbClr val="4F81BD">
                  <a:alpha val="14509"/>
                </a:srgbClr>
              </a:gs>
            </a:gsLst>
            <a:lin ang="1560015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72" name="Google Shape;372;g399fb69c6a9_0_35"/>
          <p:cNvSpPr txBox="1">
            <a:spLocks noGrp="1"/>
          </p:cNvSpPr>
          <p:nvPr>
            <p:ph type="title"/>
          </p:nvPr>
        </p:nvSpPr>
        <p:spPr>
          <a:xfrm>
            <a:off x="524784" y="248038"/>
            <a:ext cx="7836300"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3500"/>
              <a:buFont typeface="Calibri"/>
              <a:buNone/>
            </a:pPr>
            <a:r>
              <a:rPr lang="en-CA" sz="3500">
                <a:solidFill>
                  <a:srgbClr val="FFFFFF"/>
                </a:solidFill>
                <a:latin typeface="Calibri"/>
                <a:ea typeface="Calibri"/>
                <a:cs typeface="Calibri"/>
                <a:sym typeface="Calibri"/>
              </a:rPr>
              <a:t>Test strategy</a:t>
            </a:r>
            <a:r>
              <a:rPr lang="en-CA" sz="3500">
                <a:solidFill>
                  <a:srgbClr val="FFFFFF"/>
                </a:solidFill>
              </a:rPr>
              <a:t>: Door closed - Temp 11°C</a:t>
            </a:r>
            <a:endParaRPr sz="3500">
              <a:solidFill>
                <a:srgbClr val="FFFFFF"/>
              </a:solidFill>
              <a:latin typeface="Calibri"/>
              <a:ea typeface="Calibri"/>
              <a:cs typeface="Calibri"/>
              <a:sym typeface="Calibri"/>
            </a:endParaRPr>
          </a:p>
        </p:txBody>
      </p:sp>
      <p:sp>
        <p:nvSpPr>
          <p:cNvPr id="373" name="Google Shape;373;g399fb69c6a9_0_35"/>
          <p:cNvSpPr txBox="1">
            <a:spLocks noGrp="1"/>
          </p:cNvSpPr>
          <p:nvPr>
            <p:ph type="sldNum" idx="12"/>
          </p:nvPr>
        </p:nvSpPr>
        <p:spPr>
          <a:xfrm>
            <a:off x="11933075" y="687570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20</a:t>
            </a:fld>
            <a:endParaRPr/>
          </a:p>
        </p:txBody>
      </p:sp>
      <p:pic>
        <p:nvPicPr>
          <p:cNvPr id="374" name="Google Shape;374;g399fb69c6a9_0_35"/>
          <p:cNvPicPr preferRelativeResize="0"/>
          <p:nvPr/>
        </p:nvPicPr>
        <p:blipFill>
          <a:blip r:embed="rId3">
            <a:alphaModFix/>
          </a:blip>
          <a:stretch>
            <a:fillRect/>
          </a:stretch>
        </p:blipFill>
        <p:spPr>
          <a:xfrm>
            <a:off x="1631125" y="1716476"/>
            <a:ext cx="6096601" cy="4833124"/>
          </a:xfrm>
          <a:prstGeom prst="rect">
            <a:avLst/>
          </a:prstGeom>
          <a:noFill/>
          <a:ln>
            <a:noFill/>
          </a:ln>
        </p:spPr>
      </p:pic>
      <p:sp>
        <p:nvSpPr>
          <p:cNvPr id="375" name="Google Shape;375;g399fb69c6a9_0_35"/>
          <p:cNvSpPr/>
          <p:nvPr/>
        </p:nvSpPr>
        <p:spPr>
          <a:xfrm>
            <a:off x="2772767" y="5167616"/>
            <a:ext cx="4996500" cy="2658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9"/>
        <p:cNvGrpSpPr/>
        <p:nvPr/>
      </p:nvGrpSpPr>
      <p:grpSpPr>
        <a:xfrm>
          <a:off x="0" y="0"/>
          <a:ext cx="0" cy="0"/>
          <a:chOff x="0" y="0"/>
          <a:chExt cx="0" cy="0"/>
        </a:xfrm>
      </p:grpSpPr>
      <p:sp>
        <p:nvSpPr>
          <p:cNvPr id="380" name="Google Shape;380;g399fb69c6a9_0_61"/>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1" name="Google Shape;381;g399fb69c6a9_0_61"/>
          <p:cNvSpPr/>
          <p:nvPr/>
        </p:nvSpPr>
        <p:spPr>
          <a:xfrm rot="10800000" flipH="1">
            <a:off x="1" y="55"/>
            <a:ext cx="9144000" cy="1575900"/>
          </a:xfrm>
          <a:prstGeom prst="rect">
            <a:avLst/>
          </a:prstGeom>
          <a:gradFill>
            <a:gsLst>
              <a:gs pos="0">
                <a:srgbClr val="000000">
                  <a:alpha val="95294"/>
                </a:srgbClr>
              </a:gs>
              <a:gs pos="100000">
                <a:srgbClr val="366092"/>
              </a:gs>
            </a:gsLst>
            <a:lin ang="59999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2" name="Google Shape;382;g399fb69c6a9_0_61"/>
          <p:cNvSpPr/>
          <p:nvPr/>
        </p:nvSpPr>
        <p:spPr>
          <a:xfrm>
            <a:off x="0" y="0"/>
            <a:ext cx="6096600" cy="1575600"/>
          </a:xfrm>
          <a:prstGeom prst="rect">
            <a:avLst/>
          </a:prstGeom>
          <a:gradFill>
            <a:gsLst>
              <a:gs pos="0">
                <a:srgbClr val="4F81BD">
                  <a:alpha val="40392"/>
                </a:srgbClr>
              </a:gs>
              <a:gs pos="74000">
                <a:srgbClr val="93B3D7">
                  <a:alpha val="0"/>
                </a:srgbClr>
              </a:gs>
              <a:gs pos="100000">
                <a:srgbClr val="93B3D7">
                  <a:alpha val="0"/>
                </a:srgbClr>
              </a:gs>
            </a:gsLst>
            <a:lin ang="8400134"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3" name="Google Shape;383;g399fb69c6a9_0_61"/>
          <p:cNvSpPr/>
          <p:nvPr/>
        </p:nvSpPr>
        <p:spPr>
          <a:xfrm flipH="1">
            <a:off x="-1" y="-1"/>
            <a:ext cx="9144000" cy="1574400"/>
          </a:xfrm>
          <a:prstGeom prst="rect">
            <a:avLst/>
          </a:prstGeom>
          <a:gradFill>
            <a:gsLst>
              <a:gs pos="0">
                <a:srgbClr val="000000">
                  <a:alpha val="62352"/>
                </a:srgbClr>
              </a:gs>
              <a:gs pos="78000">
                <a:srgbClr val="4F81BD">
                  <a:alpha val="14509"/>
                </a:srgbClr>
              </a:gs>
              <a:gs pos="100000">
                <a:srgbClr val="4F81BD">
                  <a:alpha val="14509"/>
                </a:srgbClr>
              </a:gs>
            </a:gsLst>
            <a:lin ang="1560015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84" name="Google Shape;384;g399fb69c6a9_0_61"/>
          <p:cNvSpPr txBox="1">
            <a:spLocks noGrp="1"/>
          </p:cNvSpPr>
          <p:nvPr>
            <p:ph type="title"/>
          </p:nvPr>
        </p:nvSpPr>
        <p:spPr>
          <a:xfrm>
            <a:off x="524784" y="248038"/>
            <a:ext cx="7836300"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3500"/>
              <a:buFont typeface="Calibri"/>
              <a:buNone/>
            </a:pPr>
            <a:r>
              <a:rPr lang="en-CA" sz="3500">
                <a:solidFill>
                  <a:srgbClr val="FFFFFF"/>
                </a:solidFill>
                <a:latin typeface="Calibri"/>
                <a:ea typeface="Calibri"/>
                <a:cs typeface="Calibri"/>
                <a:sym typeface="Calibri"/>
              </a:rPr>
              <a:t>Test strategy</a:t>
            </a:r>
            <a:r>
              <a:rPr lang="en-CA" sz="3500">
                <a:solidFill>
                  <a:srgbClr val="FFFFFF"/>
                </a:solidFill>
              </a:rPr>
              <a:t>: Door closed - Temp 176°C</a:t>
            </a:r>
            <a:endParaRPr sz="3500">
              <a:solidFill>
                <a:srgbClr val="FFFFFF"/>
              </a:solidFill>
              <a:latin typeface="Calibri"/>
              <a:ea typeface="Calibri"/>
              <a:cs typeface="Calibri"/>
              <a:sym typeface="Calibri"/>
            </a:endParaRPr>
          </a:p>
        </p:txBody>
      </p:sp>
      <p:sp>
        <p:nvSpPr>
          <p:cNvPr id="385" name="Google Shape;385;g399fb69c6a9_0_61"/>
          <p:cNvSpPr/>
          <p:nvPr/>
        </p:nvSpPr>
        <p:spPr>
          <a:xfrm>
            <a:off x="5602992" y="4585423"/>
            <a:ext cx="2021400" cy="1023600"/>
          </a:xfrm>
          <a:prstGeom prst="wedgeRectCallout">
            <a:avLst>
              <a:gd name="adj1" fmla="val 21072"/>
              <a:gd name="adj2" fmla="val 64930"/>
            </a:avLst>
          </a:prstGeom>
          <a:gradFill>
            <a:gsLst>
              <a:gs pos="0">
                <a:srgbClr val="3E7FCD"/>
              </a:gs>
              <a:gs pos="100000">
                <a:srgbClr val="96C0FF"/>
              </a:gs>
            </a:gsLst>
            <a:lin ang="16200038"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600"/>
              <a:buFont typeface="Arial"/>
              <a:buNone/>
            </a:pPr>
            <a:r>
              <a:rPr lang="en-CA" sz="1600" b="0" i="0" u="none" strike="noStrike" cap="none">
                <a:solidFill>
                  <a:schemeClr val="dk1"/>
                </a:solidFill>
                <a:latin typeface="Calibri"/>
                <a:ea typeface="Calibri"/>
                <a:cs typeface="Calibri"/>
                <a:sym typeface="Calibri"/>
              </a:rPr>
              <a:t>3.Change state from STANDBY to CHARGING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en-CA" sz="1600" b="0" i="0" u="none" strike="noStrike" cap="none">
                <a:solidFill>
                  <a:schemeClr val="dk1"/>
                </a:solidFill>
                <a:latin typeface="Calibri"/>
                <a:ea typeface="Calibri"/>
                <a:cs typeface="Calibri"/>
                <a:sym typeface="Calibri"/>
              </a:rPr>
              <a:t>when voltage &gt; 2.1V </a:t>
            </a:r>
            <a:endParaRPr sz="1400" b="0" i="0" u="none" strike="noStrike" cap="none">
              <a:solidFill>
                <a:srgbClr val="000000"/>
              </a:solidFill>
              <a:latin typeface="Arial"/>
              <a:ea typeface="Arial"/>
              <a:cs typeface="Arial"/>
              <a:sym typeface="Arial"/>
            </a:endParaRPr>
          </a:p>
        </p:txBody>
      </p:sp>
      <p:sp>
        <p:nvSpPr>
          <p:cNvPr id="386" name="Google Shape;386;g399fb69c6a9_0_61"/>
          <p:cNvSpPr txBox="1">
            <a:spLocks noGrp="1"/>
          </p:cNvSpPr>
          <p:nvPr>
            <p:ph type="sldNum" idx="12"/>
          </p:nvPr>
        </p:nvSpPr>
        <p:spPr>
          <a:xfrm>
            <a:off x="11933075" y="687570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21</a:t>
            </a:fld>
            <a:endParaRPr/>
          </a:p>
        </p:txBody>
      </p:sp>
      <p:pic>
        <p:nvPicPr>
          <p:cNvPr id="387" name="Google Shape;387;g399fb69c6a9_0_61"/>
          <p:cNvPicPr preferRelativeResize="0"/>
          <p:nvPr/>
        </p:nvPicPr>
        <p:blipFill>
          <a:blip r:embed="rId3">
            <a:alphaModFix/>
          </a:blip>
          <a:stretch>
            <a:fillRect/>
          </a:stretch>
        </p:blipFill>
        <p:spPr>
          <a:xfrm>
            <a:off x="1309925" y="1889200"/>
            <a:ext cx="6524149" cy="4549076"/>
          </a:xfrm>
          <a:prstGeom prst="rect">
            <a:avLst/>
          </a:prstGeom>
          <a:noFill/>
          <a:ln>
            <a:noFill/>
          </a:ln>
        </p:spPr>
      </p:pic>
      <p:sp>
        <p:nvSpPr>
          <p:cNvPr id="388" name="Google Shape;388;g399fb69c6a9_0_61"/>
          <p:cNvSpPr/>
          <p:nvPr/>
        </p:nvSpPr>
        <p:spPr>
          <a:xfrm>
            <a:off x="2702776" y="5125617"/>
            <a:ext cx="4996500" cy="2658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92"/>
        <p:cNvGrpSpPr/>
        <p:nvPr/>
      </p:nvGrpSpPr>
      <p:grpSpPr>
        <a:xfrm>
          <a:off x="0" y="0"/>
          <a:ext cx="0" cy="0"/>
          <a:chOff x="0" y="0"/>
          <a:chExt cx="0" cy="0"/>
        </a:xfrm>
      </p:grpSpPr>
      <p:sp>
        <p:nvSpPr>
          <p:cNvPr id="393" name="Google Shape;393;g399fb69c6a9_0_81"/>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4" name="Google Shape;394;g399fb69c6a9_0_81"/>
          <p:cNvSpPr/>
          <p:nvPr/>
        </p:nvSpPr>
        <p:spPr>
          <a:xfrm rot="10800000" flipH="1">
            <a:off x="1" y="55"/>
            <a:ext cx="9144000" cy="1575900"/>
          </a:xfrm>
          <a:prstGeom prst="rect">
            <a:avLst/>
          </a:prstGeom>
          <a:gradFill>
            <a:gsLst>
              <a:gs pos="0">
                <a:srgbClr val="000000">
                  <a:alpha val="95294"/>
                </a:srgbClr>
              </a:gs>
              <a:gs pos="100000">
                <a:srgbClr val="366092"/>
              </a:gs>
            </a:gsLst>
            <a:lin ang="59999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5" name="Google Shape;395;g399fb69c6a9_0_81"/>
          <p:cNvSpPr/>
          <p:nvPr/>
        </p:nvSpPr>
        <p:spPr>
          <a:xfrm>
            <a:off x="0" y="0"/>
            <a:ext cx="6096600" cy="1575600"/>
          </a:xfrm>
          <a:prstGeom prst="rect">
            <a:avLst/>
          </a:prstGeom>
          <a:gradFill>
            <a:gsLst>
              <a:gs pos="0">
                <a:srgbClr val="4F81BD">
                  <a:alpha val="40392"/>
                </a:srgbClr>
              </a:gs>
              <a:gs pos="74000">
                <a:srgbClr val="93B3D7">
                  <a:alpha val="0"/>
                </a:srgbClr>
              </a:gs>
              <a:gs pos="100000">
                <a:srgbClr val="93B3D7">
                  <a:alpha val="0"/>
                </a:srgbClr>
              </a:gs>
            </a:gsLst>
            <a:lin ang="8400134"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6" name="Google Shape;396;g399fb69c6a9_0_81"/>
          <p:cNvSpPr/>
          <p:nvPr/>
        </p:nvSpPr>
        <p:spPr>
          <a:xfrm flipH="1">
            <a:off x="-1" y="-1"/>
            <a:ext cx="9144000" cy="1574400"/>
          </a:xfrm>
          <a:prstGeom prst="rect">
            <a:avLst/>
          </a:prstGeom>
          <a:gradFill>
            <a:gsLst>
              <a:gs pos="0">
                <a:srgbClr val="000000">
                  <a:alpha val="62352"/>
                </a:srgbClr>
              </a:gs>
              <a:gs pos="78000">
                <a:srgbClr val="4F81BD">
                  <a:alpha val="14509"/>
                </a:srgbClr>
              </a:gs>
              <a:gs pos="100000">
                <a:srgbClr val="4F81BD">
                  <a:alpha val="14509"/>
                </a:srgbClr>
              </a:gs>
            </a:gsLst>
            <a:lin ang="1560015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97" name="Google Shape;397;g399fb69c6a9_0_81"/>
          <p:cNvSpPr txBox="1">
            <a:spLocks noGrp="1"/>
          </p:cNvSpPr>
          <p:nvPr>
            <p:ph type="title"/>
          </p:nvPr>
        </p:nvSpPr>
        <p:spPr>
          <a:xfrm>
            <a:off x="524784" y="248038"/>
            <a:ext cx="7836300"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3500"/>
              <a:buFont typeface="Calibri"/>
              <a:buNone/>
            </a:pPr>
            <a:r>
              <a:rPr lang="en-CA" sz="3500">
                <a:solidFill>
                  <a:srgbClr val="FFFFFF"/>
                </a:solidFill>
                <a:latin typeface="Calibri"/>
                <a:ea typeface="Calibri"/>
                <a:cs typeface="Calibri"/>
                <a:sym typeface="Calibri"/>
              </a:rPr>
              <a:t>Test strategy</a:t>
            </a:r>
            <a:r>
              <a:rPr lang="en-CA" sz="3500">
                <a:solidFill>
                  <a:srgbClr val="FFFFFF"/>
                </a:solidFill>
              </a:rPr>
              <a:t>: Door closed - Temp 209°C</a:t>
            </a:r>
            <a:endParaRPr sz="3500">
              <a:solidFill>
                <a:srgbClr val="FFFFFF"/>
              </a:solidFill>
              <a:latin typeface="Calibri"/>
              <a:ea typeface="Calibri"/>
              <a:cs typeface="Calibri"/>
              <a:sym typeface="Calibri"/>
            </a:endParaRPr>
          </a:p>
        </p:txBody>
      </p:sp>
      <p:pic>
        <p:nvPicPr>
          <p:cNvPr id="398" name="Google Shape;398;g399fb69c6a9_0_81"/>
          <p:cNvPicPr preferRelativeResize="0"/>
          <p:nvPr/>
        </p:nvPicPr>
        <p:blipFill>
          <a:blip r:embed="rId3">
            <a:alphaModFix/>
          </a:blip>
          <a:stretch>
            <a:fillRect/>
          </a:stretch>
        </p:blipFill>
        <p:spPr>
          <a:xfrm>
            <a:off x="1240388" y="1846575"/>
            <a:ext cx="6663225" cy="4690000"/>
          </a:xfrm>
          <a:prstGeom prst="rect">
            <a:avLst/>
          </a:prstGeom>
          <a:noFill/>
          <a:ln>
            <a:noFill/>
          </a:ln>
        </p:spPr>
      </p:pic>
      <p:sp>
        <p:nvSpPr>
          <p:cNvPr id="399" name="Google Shape;399;g399fb69c6a9_0_81"/>
          <p:cNvSpPr/>
          <p:nvPr/>
        </p:nvSpPr>
        <p:spPr>
          <a:xfrm>
            <a:off x="2716775" y="5223600"/>
            <a:ext cx="4996500" cy="2658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3"/>
        <p:cNvGrpSpPr/>
        <p:nvPr/>
      </p:nvGrpSpPr>
      <p:grpSpPr>
        <a:xfrm>
          <a:off x="0" y="0"/>
          <a:ext cx="0" cy="0"/>
          <a:chOff x="0" y="0"/>
          <a:chExt cx="0" cy="0"/>
        </a:xfrm>
      </p:grpSpPr>
      <p:sp>
        <p:nvSpPr>
          <p:cNvPr id="404" name="Google Shape;404;g399fb69c6a9_0_100"/>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5" name="Google Shape;405;g399fb69c6a9_0_100"/>
          <p:cNvSpPr/>
          <p:nvPr/>
        </p:nvSpPr>
        <p:spPr>
          <a:xfrm rot="10800000" flipH="1">
            <a:off x="1" y="55"/>
            <a:ext cx="9144000" cy="1575900"/>
          </a:xfrm>
          <a:prstGeom prst="rect">
            <a:avLst/>
          </a:prstGeom>
          <a:gradFill>
            <a:gsLst>
              <a:gs pos="0">
                <a:srgbClr val="000000">
                  <a:alpha val="95294"/>
                </a:srgbClr>
              </a:gs>
              <a:gs pos="100000">
                <a:srgbClr val="366092"/>
              </a:gs>
            </a:gsLst>
            <a:lin ang="59999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6" name="Google Shape;406;g399fb69c6a9_0_100"/>
          <p:cNvSpPr/>
          <p:nvPr/>
        </p:nvSpPr>
        <p:spPr>
          <a:xfrm>
            <a:off x="0" y="0"/>
            <a:ext cx="6096600" cy="1575600"/>
          </a:xfrm>
          <a:prstGeom prst="rect">
            <a:avLst/>
          </a:prstGeom>
          <a:gradFill>
            <a:gsLst>
              <a:gs pos="0">
                <a:srgbClr val="4F81BD">
                  <a:alpha val="40392"/>
                </a:srgbClr>
              </a:gs>
              <a:gs pos="74000">
                <a:srgbClr val="93B3D7">
                  <a:alpha val="0"/>
                </a:srgbClr>
              </a:gs>
              <a:gs pos="100000">
                <a:srgbClr val="93B3D7">
                  <a:alpha val="0"/>
                </a:srgbClr>
              </a:gs>
            </a:gsLst>
            <a:lin ang="8400134"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7" name="Google Shape;407;g399fb69c6a9_0_100"/>
          <p:cNvSpPr/>
          <p:nvPr/>
        </p:nvSpPr>
        <p:spPr>
          <a:xfrm flipH="1">
            <a:off x="-1" y="-1"/>
            <a:ext cx="9144000" cy="1574400"/>
          </a:xfrm>
          <a:prstGeom prst="rect">
            <a:avLst/>
          </a:prstGeom>
          <a:gradFill>
            <a:gsLst>
              <a:gs pos="0">
                <a:srgbClr val="000000">
                  <a:alpha val="62352"/>
                </a:srgbClr>
              </a:gs>
              <a:gs pos="78000">
                <a:srgbClr val="4F81BD">
                  <a:alpha val="14509"/>
                </a:srgbClr>
              </a:gs>
              <a:gs pos="100000">
                <a:srgbClr val="4F81BD">
                  <a:alpha val="14509"/>
                </a:srgbClr>
              </a:gs>
            </a:gsLst>
            <a:lin ang="1560015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8" name="Google Shape;408;g399fb69c6a9_0_100"/>
          <p:cNvSpPr txBox="1">
            <a:spLocks noGrp="1"/>
          </p:cNvSpPr>
          <p:nvPr>
            <p:ph type="title"/>
          </p:nvPr>
        </p:nvSpPr>
        <p:spPr>
          <a:xfrm>
            <a:off x="524784" y="248038"/>
            <a:ext cx="7836300"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3500"/>
              <a:buFont typeface="Calibri"/>
              <a:buNone/>
            </a:pPr>
            <a:r>
              <a:rPr lang="en-CA" sz="3500">
                <a:solidFill>
                  <a:srgbClr val="FFFFFF"/>
                </a:solidFill>
                <a:latin typeface="Calibri"/>
                <a:ea typeface="Calibri"/>
                <a:cs typeface="Calibri"/>
                <a:sym typeface="Calibri"/>
              </a:rPr>
              <a:t>Test strategy</a:t>
            </a:r>
            <a:r>
              <a:rPr lang="en-CA" sz="3500">
                <a:solidFill>
                  <a:srgbClr val="FFFFFF"/>
                </a:solidFill>
              </a:rPr>
              <a:t>: Door closed—temperature over 300°C</a:t>
            </a:r>
            <a:endParaRPr sz="3500">
              <a:solidFill>
                <a:srgbClr val="FFFFFF"/>
              </a:solidFill>
              <a:latin typeface="Calibri"/>
              <a:ea typeface="Calibri"/>
              <a:cs typeface="Calibri"/>
              <a:sym typeface="Calibri"/>
            </a:endParaRPr>
          </a:p>
        </p:txBody>
      </p:sp>
      <p:pic>
        <p:nvPicPr>
          <p:cNvPr id="409" name="Google Shape;409;g399fb69c6a9_0_100"/>
          <p:cNvPicPr preferRelativeResize="0"/>
          <p:nvPr/>
        </p:nvPicPr>
        <p:blipFill>
          <a:blip r:embed="rId3">
            <a:alphaModFix/>
          </a:blip>
          <a:stretch>
            <a:fillRect/>
          </a:stretch>
        </p:blipFill>
        <p:spPr>
          <a:xfrm>
            <a:off x="905188" y="1774075"/>
            <a:ext cx="7075475" cy="4836199"/>
          </a:xfrm>
          <a:prstGeom prst="rect">
            <a:avLst/>
          </a:prstGeom>
          <a:noFill/>
          <a:ln>
            <a:noFill/>
          </a:ln>
        </p:spPr>
      </p:pic>
      <p:sp>
        <p:nvSpPr>
          <p:cNvPr id="410" name="Google Shape;410;g399fb69c6a9_0_100"/>
          <p:cNvSpPr/>
          <p:nvPr/>
        </p:nvSpPr>
        <p:spPr>
          <a:xfrm>
            <a:off x="2380850" y="5433525"/>
            <a:ext cx="5500500" cy="2520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11" name="Google Shape;411;g399fb69c6a9_0_100"/>
          <p:cNvSpPr/>
          <p:nvPr/>
        </p:nvSpPr>
        <p:spPr>
          <a:xfrm>
            <a:off x="2309350" y="6117750"/>
            <a:ext cx="2744700" cy="2520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5"/>
        <p:cNvGrpSpPr/>
        <p:nvPr/>
      </p:nvGrpSpPr>
      <p:grpSpPr>
        <a:xfrm>
          <a:off x="0" y="0"/>
          <a:ext cx="0" cy="0"/>
          <a:chOff x="0" y="0"/>
          <a:chExt cx="0" cy="0"/>
        </a:xfrm>
      </p:grpSpPr>
      <p:sp>
        <p:nvSpPr>
          <p:cNvPr id="416" name="Google Shape;416;g399fb69c6a9_0_111"/>
          <p:cNvSpPr/>
          <p:nvPr/>
        </p:nvSpPr>
        <p:spPr>
          <a:xfrm>
            <a:off x="66575"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17" name="Google Shape;417;g399fb69c6a9_0_111"/>
          <p:cNvSpPr/>
          <p:nvPr/>
        </p:nvSpPr>
        <p:spPr>
          <a:xfrm rot="10800000" flipH="1">
            <a:off x="1" y="55"/>
            <a:ext cx="9144000" cy="1575900"/>
          </a:xfrm>
          <a:prstGeom prst="rect">
            <a:avLst/>
          </a:prstGeom>
          <a:gradFill>
            <a:gsLst>
              <a:gs pos="0">
                <a:srgbClr val="000000">
                  <a:alpha val="95294"/>
                </a:srgbClr>
              </a:gs>
              <a:gs pos="100000">
                <a:srgbClr val="366092"/>
              </a:gs>
            </a:gsLst>
            <a:lin ang="59999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18" name="Google Shape;418;g399fb69c6a9_0_111"/>
          <p:cNvSpPr/>
          <p:nvPr/>
        </p:nvSpPr>
        <p:spPr>
          <a:xfrm>
            <a:off x="0" y="0"/>
            <a:ext cx="6096600" cy="1575600"/>
          </a:xfrm>
          <a:prstGeom prst="rect">
            <a:avLst/>
          </a:prstGeom>
          <a:gradFill>
            <a:gsLst>
              <a:gs pos="0">
                <a:srgbClr val="4F81BD">
                  <a:alpha val="40392"/>
                </a:srgbClr>
              </a:gs>
              <a:gs pos="74000">
                <a:srgbClr val="93B3D7">
                  <a:alpha val="0"/>
                </a:srgbClr>
              </a:gs>
              <a:gs pos="100000">
                <a:srgbClr val="93B3D7">
                  <a:alpha val="0"/>
                </a:srgbClr>
              </a:gs>
            </a:gsLst>
            <a:lin ang="8400134"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19" name="Google Shape;419;g399fb69c6a9_0_111"/>
          <p:cNvSpPr/>
          <p:nvPr/>
        </p:nvSpPr>
        <p:spPr>
          <a:xfrm flipH="1">
            <a:off x="-1" y="-1"/>
            <a:ext cx="9144000" cy="1574400"/>
          </a:xfrm>
          <a:prstGeom prst="rect">
            <a:avLst/>
          </a:prstGeom>
          <a:gradFill>
            <a:gsLst>
              <a:gs pos="0">
                <a:srgbClr val="000000">
                  <a:alpha val="62352"/>
                </a:srgbClr>
              </a:gs>
              <a:gs pos="78000">
                <a:srgbClr val="4F81BD">
                  <a:alpha val="14509"/>
                </a:srgbClr>
              </a:gs>
              <a:gs pos="100000">
                <a:srgbClr val="4F81BD">
                  <a:alpha val="14509"/>
                </a:srgbClr>
              </a:gs>
            </a:gsLst>
            <a:lin ang="1560015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20" name="Google Shape;420;g399fb69c6a9_0_111"/>
          <p:cNvSpPr txBox="1">
            <a:spLocks noGrp="1"/>
          </p:cNvSpPr>
          <p:nvPr>
            <p:ph type="title"/>
          </p:nvPr>
        </p:nvSpPr>
        <p:spPr>
          <a:xfrm>
            <a:off x="524784" y="248038"/>
            <a:ext cx="7836300"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3500"/>
              <a:buFont typeface="Calibri"/>
              <a:buNone/>
            </a:pPr>
            <a:r>
              <a:rPr lang="en-CA" sz="3500">
                <a:solidFill>
                  <a:srgbClr val="FFFFFF"/>
                </a:solidFill>
                <a:latin typeface="Calibri"/>
                <a:ea typeface="Calibri"/>
                <a:cs typeface="Calibri"/>
                <a:sym typeface="Calibri"/>
              </a:rPr>
              <a:t>Test strategy</a:t>
            </a:r>
            <a:r>
              <a:rPr lang="en-CA" sz="3500">
                <a:solidFill>
                  <a:srgbClr val="FFFFFF"/>
                </a:solidFill>
              </a:rPr>
              <a:t>: Door open - Temp 180°C</a:t>
            </a:r>
            <a:endParaRPr sz="3500">
              <a:solidFill>
                <a:srgbClr val="FFFFFF"/>
              </a:solidFill>
              <a:latin typeface="Calibri"/>
              <a:ea typeface="Calibri"/>
              <a:cs typeface="Calibri"/>
              <a:sym typeface="Calibri"/>
            </a:endParaRPr>
          </a:p>
        </p:txBody>
      </p:sp>
      <p:pic>
        <p:nvPicPr>
          <p:cNvPr id="421" name="Google Shape;421;g399fb69c6a9_0_111"/>
          <p:cNvPicPr preferRelativeResize="0"/>
          <p:nvPr/>
        </p:nvPicPr>
        <p:blipFill>
          <a:blip r:embed="rId3">
            <a:alphaModFix/>
          </a:blip>
          <a:stretch>
            <a:fillRect/>
          </a:stretch>
        </p:blipFill>
        <p:spPr>
          <a:xfrm>
            <a:off x="1130950" y="1756550"/>
            <a:ext cx="6882099" cy="4611700"/>
          </a:xfrm>
          <a:prstGeom prst="rect">
            <a:avLst/>
          </a:prstGeom>
          <a:noFill/>
          <a:ln>
            <a:noFill/>
          </a:ln>
        </p:spPr>
      </p:pic>
      <p:sp>
        <p:nvSpPr>
          <p:cNvPr id="422" name="Google Shape;422;g399fb69c6a9_0_111"/>
          <p:cNvSpPr/>
          <p:nvPr/>
        </p:nvSpPr>
        <p:spPr>
          <a:xfrm>
            <a:off x="2520825" y="4621775"/>
            <a:ext cx="4996500" cy="2658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423" name="Google Shape;423;g399fb69c6a9_0_111"/>
          <p:cNvSpPr/>
          <p:nvPr/>
        </p:nvSpPr>
        <p:spPr>
          <a:xfrm>
            <a:off x="2435300" y="5082050"/>
            <a:ext cx="2226900" cy="2658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7"/>
        <p:cNvGrpSpPr/>
        <p:nvPr/>
      </p:nvGrpSpPr>
      <p:grpSpPr>
        <a:xfrm>
          <a:off x="0" y="0"/>
          <a:ext cx="0" cy="0"/>
          <a:chOff x="0" y="0"/>
          <a:chExt cx="0" cy="0"/>
        </a:xfrm>
      </p:grpSpPr>
      <p:sp>
        <p:nvSpPr>
          <p:cNvPr id="428" name="Google Shape;428;g399fb69c6a9_0_131"/>
          <p:cNvSpPr/>
          <p:nvPr/>
        </p:nvSpPr>
        <p:spPr>
          <a:xfrm>
            <a:off x="66575"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29" name="Google Shape;429;g399fb69c6a9_0_131"/>
          <p:cNvSpPr/>
          <p:nvPr/>
        </p:nvSpPr>
        <p:spPr>
          <a:xfrm rot="10800000" flipH="1">
            <a:off x="1" y="55"/>
            <a:ext cx="9144000" cy="1575900"/>
          </a:xfrm>
          <a:prstGeom prst="rect">
            <a:avLst/>
          </a:prstGeom>
          <a:gradFill>
            <a:gsLst>
              <a:gs pos="0">
                <a:srgbClr val="000000">
                  <a:alpha val="95294"/>
                </a:srgbClr>
              </a:gs>
              <a:gs pos="100000">
                <a:srgbClr val="366092"/>
              </a:gs>
            </a:gsLst>
            <a:lin ang="59999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0" name="Google Shape;430;g399fb69c6a9_0_131"/>
          <p:cNvSpPr/>
          <p:nvPr/>
        </p:nvSpPr>
        <p:spPr>
          <a:xfrm>
            <a:off x="0" y="0"/>
            <a:ext cx="6096600" cy="1575600"/>
          </a:xfrm>
          <a:prstGeom prst="rect">
            <a:avLst/>
          </a:prstGeom>
          <a:gradFill>
            <a:gsLst>
              <a:gs pos="0">
                <a:srgbClr val="4F81BD">
                  <a:alpha val="40392"/>
                </a:srgbClr>
              </a:gs>
              <a:gs pos="74000">
                <a:srgbClr val="93B3D7">
                  <a:alpha val="0"/>
                </a:srgbClr>
              </a:gs>
              <a:gs pos="100000">
                <a:srgbClr val="93B3D7">
                  <a:alpha val="0"/>
                </a:srgbClr>
              </a:gs>
            </a:gsLst>
            <a:lin ang="8400134"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1" name="Google Shape;431;g399fb69c6a9_0_131"/>
          <p:cNvSpPr/>
          <p:nvPr/>
        </p:nvSpPr>
        <p:spPr>
          <a:xfrm flipH="1">
            <a:off x="-1" y="-1"/>
            <a:ext cx="9144000" cy="1574400"/>
          </a:xfrm>
          <a:prstGeom prst="rect">
            <a:avLst/>
          </a:prstGeom>
          <a:gradFill>
            <a:gsLst>
              <a:gs pos="0">
                <a:srgbClr val="000000">
                  <a:alpha val="62352"/>
                </a:srgbClr>
              </a:gs>
              <a:gs pos="78000">
                <a:srgbClr val="4F81BD">
                  <a:alpha val="14509"/>
                </a:srgbClr>
              </a:gs>
              <a:gs pos="100000">
                <a:srgbClr val="4F81BD">
                  <a:alpha val="14509"/>
                </a:srgbClr>
              </a:gs>
            </a:gsLst>
            <a:lin ang="1560015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32" name="Google Shape;432;g399fb69c6a9_0_131"/>
          <p:cNvSpPr txBox="1">
            <a:spLocks noGrp="1"/>
          </p:cNvSpPr>
          <p:nvPr>
            <p:ph type="title"/>
          </p:nvPr>
        </p:nvSpPr>
        <p:spPr>
          <a:xfrm>
            <a:off x="524784" y="248038"/>
            <a:ext cx="7836300"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3500"/>
              <a:buFont typeface="Calibri"/>
              <a:buNone/>
            </a:pPr>
            <a:r>
              <a:rPr lang="en-CA" sz="3500">
                <a:solidFill>
                  <a:srgbClr val="FFFFFF"/>
                </a:solidFill>
              </a:rPr>
              <a:t>CI with Google test on Github</a:t>
            </a:r>
            <a:endParaRPr sz="3500">
              <a:solidFill>
                <a:srgbClr val="FFFFFF"/>
              </a:solidFill>
              <a:latin typeface="Calibri"/>
              <a:ea typeface="Calibri"/>
              <a:cs typeface="Calibri"/>
              <a:sym typeface="Calibri"/>
            </a:endParaRPr>
          </a:p>
        </p:txBody>
      </p:sp>
      <p:pic>
        <p:nvPicPr>
          <p:cNvPr id="433" name="Google Shape;433;g399fb69c6a9_0_131"/>
          <p:cNvPicPr preferRelativeResize="0"/>
          <p:nvPr/>
        </p:nvPicPr>
        <p:blipFill>
          <a:blip r:embed="rId3">
            <a:alphaModFix/>
          </a:blip>
          <a:stretch>
            <a:fillRect/>
          </a:stretch>
        </p:blipFill>
        <p:spPr>
          <a:xfrm>
            <a:off x="516388" y="2217075"/>
            <a:ext cx="8111100" cy="3638400"/>
          </a:xfrm>
          <a:prstGeom prst="rect">
            <a:avLst/>
          </a:prstGeom>
          <a:noFill/>
          <a:ln>
            <a:noFill/>
          </a:ln>
          <a:effectLst>
            <a:outerShdw blurRad="57150" dist="19050" dir="5400000" algn="bl" rotWithShape="0">
              <a:srgbClr val="000000">
                <a:alpha val="50000"/>
              </a:srgbClr>
            </a:outerShdw>
          </a:effectLst>
        </p:spPr>
      </p:pic>
      <p:pic>
        <p:nvPicPr>
          <p:cNvPr id="434" name="Google Shape;434;g399fb69c6a9_0_131" title="elf1-removebg-preview.png"/>
          <p:cNvPicPr preferRelativeResize="0"/>
          <p:nvPr/>
        </p:nvPicPr>
        <p:blipFill>
          <a:blip r:embed="rId4">
            <a:alphaModFix/>
          </a:blip>
          <a:stretch>
            <a:fillRect/>
          </a:stretch>
        </p:blipFill>
        <p:spPr>
          <a:xfrm>
            <a:off x="716150" y="4659313"/>
            <a:ext cx="1562100" cy="2066925"/>
          </a:xfrm>
          <a:prstGeom prst="rect">
            <a:avLst/>
          </a:prstGeom>
          <a:noFill/>
          <a:ln>
            <a:noFill/>
          </a:ln>
        </p:spPr>
      </p:pic>
      <p:pic>
        <p:nvPicPr>
          <p:cNvPr id="435" name="Google Shape;435;g399fb69c6a9_0_131" title="elf2-removebg-preview.png"/>
          <p:cNvPicPr preferRelativeResize="0"/>
          <p:nvPr/>
        </p:nvPicPr>
        <p:blipFill>
          <a:blip r:embed="rId5">
            <a:alphaModFix/>
          </a:blip>
          <a:stretch>
            <a:fillRect/>
          </a:stretch>
        </p:blipFill>
        <p:spPr>
          <a:xfrm flipH="1">
            <a:off x="7059475" y="4830775"/>
            <a:ext cx="1714500" cy="1724025"/>
          </a:xfrm>
          <a:prstGeom prst="rect">
            <a:avLst/>
          </a:prstGeom>
          <a:noFill/>
          <a:ln>
            <a:noFill/>
          </a:ln>
        </p:spPr>
      </p:pic>
      <p:sp>
        <p:nvSpPr>
          <p:cNvPr id="436" name="Google Shape;436;g399fb69c6a9_0_131"/>
          <p:cNvSpPr/>
          <p:nvPr/>
        </p:nvSpPr>
        <p:spPr>
          <a:xfrm>
            <a:off x="453350" y="3988300"/>
            <a:ext cx="1714500" cy="755400"/>
          </a:xfrm>
          <a:prstGeom prst="wedgeRoundRectCallout">
            <a:avLst>
              <a:gd name="adj1" fmla="val 16847"/>
              <a:gd name="adj2" fmla="val 74290"/>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CA">
                <a:latin typeface="Comic Sans MS"/>
                <a:ea typeface="Comic Sans MS"/>
                <a:cs typeface="Comic Sans MS"/>
                <a:sym typeface="Comic Sans MS"/>
              </a:rPr>
              <a:t>Are the cookies ready yet, eh?</a:t>
            </a:r>
            <a:endParaRPr>
              <a:latin typeface="Comic Sans MS"/>
              <a:ea typeface="Comic Sans MS"/>
              <a:cs typeface="Comic Sans MS"/>
              <a:sym typeface="Comic Sans MS"/>
            </a:endParaRPr>
          </a:p>
        </p:txBody>
      </p:sp>
      <p:sp>
        <p:nvSpPr>
          <p:cNvPr id="437" name="Google Shape;437;g399fb69c6a9_0_131"/>
          <p:cNvSpPr/>
          <p:nvPr/>
        </p:nvSpPr>
        <p:spPr>
          <a:xfrm>
            <a:off x="7210750" y="3824800"/>
            <a:ext cx="1714500" cy="1005900"/>
          </a:xfrm>
          <a:prstGeom prst="wedgeRoundRectCallout">
            <a:avLst>
              <a:gd name="adj1" fmla="val 16847"/>
              <a:gd name="adj2" fmla="val 74290"/>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CA">
                <a:latin typeface="Comic Sans MS"/>
                <a:ea typeface="Comic Sans MS"/>
                <a:cs typeface="Comic Sans MS"/>
                <a:sym typeface="Comic Sans MS"/>
              </a:rPr>
              <a:t>Almost, Manitoba cold turned them into cookie ice cubes again!</a:t>
            </a:r>
            <a:endParaRPr>
              <a:latin typeface="Comic Sans MS"/>
              <a:ea typeface="Comic Sans MS"/>
              <a:cs typeface="Comic Sans MS"/>
              <a:sym typeface="Comic Sans M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2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4400"/>
              <a:buFont typeface="Calibri"/>
              <a:buNone/>
            </a:pPr>
            <a:r>
              <a:rPr lang="en-CA"/>
              <a:t>Release note</a:t>
            </a:r>
            <a:endParaRPr/>
          </a:p>
        </p:txBody>
      </p:sp>
      <p:sp>
        <p:nvSpPr>
          <p:cNvPr id="443" name="Google Shape;443;p24"/>
          <p:cNvSpPr txBox="1">
            <a:spLocks noGrp="1"/>
          </p:cNvSpPr>
          <p:nvPr>
            <p:ph type="body" idx="1"/>
          </p:nvPr>
        </p:nvSpPr>
        <p:spPr>
          <a:xfrm>
            <a:off x="457200" y="1166018"/>
            <a:ext cx="8229600" cy="4525963"/>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600"/>
              <a:buNone/>
            </a:pPr>
            <a:r>
              <a:rPr lang="en-CA" sz="1600" b="1"/>
              <a:t>Project:</a:t>
            </a:r>
            <a:r>
              <a:rPr lang="en-CA" sz="1600"/>
              <a:t> PTX Oven demo </a:t>
            </a:r>
            <a:br>
              <a:rPr lang="en-CA" sz="1600"/>
            </a:br>
            <a:r>
              <a:rPr lang="en-CA" sz="1600" b="1"/>
              <a:t>Release Version:</a:t>
            </a:r>
            <a:r>
              <a:rPr lang="en-CA" sz="1600"/>
              <a:t> commit 1d02736</a:t>
            </a:r>
            <a:br>
              <a:rPr lang="en-CA" sz="1600"/>
            </a:br>
            <a:r>
              <a:rPr lang="en-CA" sz="1600" b="1"/>
              <a:t>Hardware Target:</a:t>
            </a:r>
            <a:r>
              <a:rPr lang="en-CA" sz="1600"/>
              <a:t> Arduino Uno (</a:t>
            </a:r>
            <a:r>
              <a:rPr lang="en-CA" sz="1600" u="sng">
                <a:solidFill>
                  <a:schemeClr val="hlink"/>
                </a:solidFill>
                <a:hlinkClick r:id="rId3"/>
              </a:rPr>
              <a:t>https://wokwi.com/projects/447565694838811649</a:t>
            </a:r>
            <a:r>
              <a:rPr lang="en-CA" sz="1600"/>
              <a:t>)</a:t>
            </a:r>
            <a:endParaRPr sz="1600"/>
          </a:p>
          <a:p>
            <a:pPr marL="0" lvl="0" indent="0" algn="l" rtl="0">
              <a:lnSpc>
                <a:spcPct val="100000"/>
              </a:lnSpc>
              <a:spcBef>
                <a:spcPts val="320"/>
              </a:spcBef>
              <a:spcAft>
                <a:spcPts val="0"/>
              </a:spcAft>
              <a:buClr>
                <a:schemeClr val="dk1"/>
              </a:buClr>
              <a:buSzPts val="1600"/>
              <a:buNone/>
            </a:pPr>
            <a:r>
              <a:rPr lang="en-CA" sz="1600" b="1"/>
              <a:t>📦 Firmware</a:t>
            </a:r>
            <a:endParaRPr/>
          </a:p>
          <a:p>
            <a:pPr marL="0" lvl="0" indent="0" algn="l" rtl="0">
              <a:lnSpc>
                <a:spcPct val="100000"/>
              </a:lnSpc>
              <a:spcBef>
                <a:spcPts val="320"/>
              </a:spcBef>
              <a:spcAft>
                <a:spcPts val="0"/>
              </a:spcAft>
              <a:buClr>
                <a:schemeClr val="dk1"/>
              </a:buClr>
              <a:buSzPts val="1600"/>
              <a:buNone/>
            </a:pPr>
            <a:r>
              <a:rPr lang="en-CA" sz="1600"/>
              <a:t>Source Code: [</a:t>
            </a:r>
            <a:r>
              <a:rPr lang="en-CA" sz="1600" u="sng">
                <a:solidFill>
                  <a:schemeClr val="hlink"/>
                </a:solidFill>
                <a:hlinkClick r:id="rId4"/>
              </a:rPr>
              <a:t>GitHub Repository</a:t>
            </a:r>
            <a:r>
              <a:rPr lang="en-CA" sz="1600"/>
              <a:t>]: </a:t>
            </a:r>
            <a:br>
              <a:rPr lang="en-CA" sz="1600"/>
            </a:br>
            <a:r>
              <a:rPr lang="en-CA" sz="1600" u="sng">
                <a:solidFill>
                  <a:schemeClr val="hlink"/>
                </a:solidFill>
                <a:hlinkClick r:id="rId4"/>
              </a:rPr>
              <a:t>https://github.com/thaidao/Agco_Trimble_Demo_r3</a:t>
            </a:r>
            <a:endParaRPr sz="1600"/>
          </a:p>
          <a:p>
            <a:pPr marL="0" lvl="0" indent="0" algn="l" rtl="0">
              <a:lnSpc>
                <a:spcPct val="100000"/>
              </a:lnSpc>
              <a:spcBef>
                <a:spcPts val="320"/>
              </a:spcBef>
              <a:spcAft>
                <a:spcPts val="0"/>
              </a:spcAft>
              <a:buClr>
                <a:schemeClr val="dk1"/>
              </a:buClr>
              <a:buSzPts val="1600"/>
              <a:buNone/>
            </a:pPr>
            <a:r>
              <a:rPr lang="en-CA" sz="1600"/>
              <a:t>Firmware compiled and tested for Arduino Uno (Wokwi) board.</a:t>
            </a:r>
            <a:endParaRPr/>
          </a:p>
          <a:p>
            <a:pPr marL="0" lvl="0" indent="0" algn="l" rtl="0">
              <a:lnSpc>
                <a:spcPct val="100000"/>
              </a:lnSpc>
              <a:spcBef>
                <a:spcPts val="320"/>
              </a:spcBef>
              <a:spcAft>
                <a:spcPts val="0"/>
              </a:spcAft>
              <a:buClr>
                <a:schemeClr val="dk1"/>
              </a:buClr>
              <a:buSzPts val="1600"/>
              <a:buNone/>
            </a:pPr>
            <a:r>
              <a:rPr lang="en-CA" sz="1600" b="1"/>
              <a:t>✅ Test Report</a:t>
            </a:r>
            <a:endParaRPr/>
          </a:p>
          <a:p>
            <a:pPr marL="0" lvl="0" indent="0" algn="l" rtl="0">
              <a:lnSpc>
                <a:spcPct val="100000"/>
              </a:lnSpc>
              <a:spcBef>
                <a:spcPts val="320"/>
              </a:spcBef>
              <a:spcAft>
                <a:spcPts val="0"/>
              </a:spcAft>
              <a:buClr>
                <a:schemeClr val="dk1"/>
              </a:buClr>
              <a:buSzPts val="1600"/>
              <a:buNone/>
            </a:pPr>
            <a:r>
              <a:rPr lang="en-CA" sz="1600"/>
              <a:t>Document: PTX_Oven_TestReport.xlsx (version 1.0)</a:t>
            </a:r>
            <a:endParaRPr/>
          </a:p>
          <a:p>
            <a:pPr marL="0" lvl="0" indent="0" algn="l" rtl="0">
              <a:lnSpc>
                <a:spcPct val="100000"/>
              </a:lnSpc>
              <a:spcBef>
                <a:spcPts val="320"/>
              </a:spcBef>
              <a:spcAft>
                <a:spcPts val="0"/>
              </a:spcAft>
              <a:buClr>
                <a:schemeClr val="dk1"/>
              </a:buClr>
              <a:buSzPts val="1600"/>
              <a:buNone/>
            </a:pPr>
            <a:r>
              <a:rPr lang="en-CA" sz="1600" u="sng">
                <a:solidFill>
                  <a:schemeClr val="hlink"/>
                </a:solidFill>
                <a:hlinkClick r:id="rId5"/>
              </a:rPr>
              <a:t>https://docs.google.com/spreadsheets/d/1LY6pKCF0DQKYStngSQ7gvPw5gUtswfMH/edit?gid=69061649#gid=69061649</a:t>
            </a:r>
            <a:endParaRPr sz="1600"/>
          </a:p>
          <a:p>
            <a:pPr marL="0" lvl="0" indent="0" algn="l" rtl="0">
              <a:lnSpc>
                <a:spcPct val="100000"/>
              </a:lnSpc>
              <a:spcBef>
                <a:spcPts val="320"/>
              </a:spcBef>
              <a:spcAft>
                <a:spcPts val="0"/>
              </a:spcAft>
              <a:buClr>
                <a:schemeClr val="dk1"/>
              </a:buClr>
              <a:buSzPts val="1600"/>
              <a:buNone/>
            </a:pPr>
            <a:r>
              <a:rPr lang="en-CA" sz="1600"/>
              <a:t>Status: All critical functions validated on target hardware.</a:t>
            </a:r>
            <a:endParaRPr/>
          </a:p>
          <a:p>
            <a:pPr marL="0" lvl="0" indent="0" algn="l" rtl="0">
              <a:lnSpc>
                <a:spcPct val="100000"/>
              </a:lnSpc>
              <a:spcBef>
                <a:spcPts val="320"/>
              </a:spcBef>
              <a:spcAft>
                <a:spcPts val="0"/>
              </a:spcAft>
              <a:buClr>
                <a:schemeClr val="dk1"/>
              </a:buClr>
              <a:buSzPts val="1600"/>
              <a:buNone/>
            </a:pPr>
            <a:r>
              <a:rPr lang="en-CA" sz="1600"/>
              <a:t>No blocking issues identified.</a:t>
            </a:r>
            <a:endParaRPr/>
          </a:p>
          <a:p>
            <a:pPr marL="0" lvl="0" indent="0" algn="l" rtl="0">
              <a:lnSpc>
                <a:spcPct val="100000"/>
              </a:lnSpc>
              <a:spcBef>
                <a:spcPts val="320"/>
              </a:spcBef>
              <a:spcAft>
                <a:spcPts val="0"/>
              </a:spcAft>
              <a:buClr>
                <a:schemeClr val="dk1"/>
              </a:buClr>
              <a:buSzPts val="1600"/>
              <a:buNone/>
            </a:pPr>
            <a:r>
              <a:rPr lang="en-CA" sz="1600" b="1"/>
              <a:t>📑 Project Documentation </a:t>
            </a:r>
            <a:br>
              <a:rPr lang="en-CA" sz="1600" b="1"/>
            </a:br>
            <a:r>
              <a:rPr lang="en-CA" sz="1600"/>
              <a:t>Document: ProjectReport.pptx (version 1.0)</a:t>
            </a:r>
            <a:endParaRPr/>
          </a:p>
          <a:p>
            <a:pPr marL="0" lvl="0" indent="0" algn="l" rtl="0">
              <a:lnSpc>
                <a:spcPct val="100000"/>
              </a:lnSpc>
              <a:spcBef>
                <a:spcPts val="320"/>
              </a:spcBef>
              <a:spcAft>
                <a:spcPts val="0"/>
              </a:spcAft>
              <a:buClr>
                <a:schemeClr val="dk1"/>
              </a:buClr>
              <a:buSzPts val="1600"/>
              <a:buNone/>
            </a:pPr>
            <a:r>
              <a:rPr lang="en-CA" sz="1600" u="sng">
                <a:solidFill>
                  <a:schemeClr val="hlink"/>
                </a:solidFill>
                <a:hlinkClick r:id="rId6"/>
              </a:rPr>
              <a:t>https://docs.google.com/presentation/d/103Ok3i8cX7fiv5sxmxNIwVu5xOM23Qk9/edit?usp=sharing&amp;ouid=117617683072114257206&amp;rtpof=true&amp;sd=true</a:t>
            </a:r>
            <a:endParaRPr sz="1600"/>
          </a:p>
          <a:p>
            <a:pPr marL="0" lvl="0" indent="0" algn="l" rtl="0">
              <a:lnSpc>
                <a:spcPct val="100000"/>
              </a:lnSpc>
              <a:spcBef>
                <a:spcPts val="320"/>
              </a:spcBef>
              <a:spcAft>
                <a:spcPts val="0"/>
              </a:spcAft>
              <a:buClr>
                <a:schemeClr val="dk1"/>
              </a:buClr>
              <a:buSzPts val="1600"/>
              <a:buNone/>
            </a:pPr>
            <a:r>
              <a:rPr lang="en-CA" sz="1600"/>
              <a:t>Contains system overview, implementation details, and test summary.</a:t>
            </a:r>
            <a:endParaRPr/>
          </a:p>
          <a:p>
            <a:pPr marL="0" lvl="0" indent="0" algn="l" rtl="0">
              <a:lnSpc>
                <a:spcPct val="100000"/>
              </a:lnSpc>
              <a:spcBef>
                <a:spcPts val="320"/>
              </a:spcBef>
              <a:spcAft>
                <a:spcPts val="0"/>
              </a:spcAft>
              <a:buClr>
                <a:schemeClr val="dk1"/>
              </a:buClr>
              <a:buSzPts val="1600"/>
              <a:buNone/>
            </a:pPr>
            <a:endParaRPr sz="1600"/>
          </a:p>
        </p:txBody>
      </p:sp>
      <p:sp>
        <p:nvSpPr>
          <p:cNvPr id="444" name="Google Shape;444;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26</a:t>
            </a:fld>
            <a:endParaRPr/>
          </a:p>
        </p:txBody>
      </p:sp>
      <p:pic>
        <p:nvPicPr>
          <p:cNvPr id="445" name="Google Shape;445;p24" title="goose2-removebg-preview.png"/>
          <p:cNvPicPr preferRelativeResize="0"/>
          <p:nvPr/>
        </p:nvPicPr>
        <p:blipFill>
          <a:blip r:embed="rId7">
            <a:alphaModFix/>
          </a:blip>
          <a:stretch>
            <a:fillRect/>
          </a:stretch>
        </p:blipFill>
        <p:spPr>
          <a:xfrm>
            <a:off x="7023700" y="2001268"/>
            <a:ext cx="1663100" cy="1526407"/>
          </a:xfrm>
          <a:prstGeom prst="rect">
            <a:avLst/>
          </a:prstGeom>
          <a:noFill/>
          <a:ln>
            <a:noFill/>
          </a:ln>
        </p:spPr>
      </p:pic>
      <p:pic>
        <p:nvPicPr>
          <p:cNvPr id="446" name="Google Shape;446;p24" title="goose1-removebg-preview.png"/>
          <p:cNvPicPr preferRelativeResize="0"/>
          <p:nvPr/>
        </p:nvPicPr>
        <p:blipFill>
          <a:blip r:embed="rId8">
            <a:alphaModFix/>
          </a:blip>
          <a:stretch>
            <a:fillRect/>
          </a:stretch>
        </p:blipFill>
        <p:spPr>
          <a:xfrm>
            <a:off x="7157500" y="367796"/>
            <a:ext cx="1663100" cy="19184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50"/>
        <p:cNvGrpSpPr/>
        <p:nvPr/>
      </p:nvGrpSpPr>
      <p:grpSpPr>
        <a:xfrm>
          <a:off x="0" y="0"/>
          <a:ext cx="0" cy="0"/>
          <a:chOff x="0" y="0"/>
          <a:chExt cx="0" cy="0"/>
        </a:xfrm>
      </p:grpSpPr>
      <p:sp>
        <p:nvSpPr>
          <p:cNvPr id="451" name="Google Shape;451;p25"/>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2" name="Google Shape;452;p25"/>
          <p:cNvSpPr/>
          <p:nvPr/>
        </p:nvSpPr>
        <p:spPr>
          <a:xfrm rot="10800000">
            <a:off x="-8792" y="-1"/>
            <a:ext cx="9169464" cy="6868071"/>
          </a:xfrm>
          <a:prstGeom prst="rect">
            <a:avLst/>
          </a:prstGeom>
          <a:gradFill>
            <a:gsLst>
              <a:gs pos="0">
                <a:srgbClr val="000000"/>
              </a:gs>
              <a:gs pos="100000">
                <a:srgbClr val="366092"/>
              </a:gs>
            </a:gsLst>
            <a:lin ang="4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3" name="Google Shape;453;p25"/>
          <p:cNvSpPr/>
          <p:nvPr/>
        </p:nvSpPr>
        <p:spPr>
          <a:xfrm rot="10800000" flipH="1">
            <a:off x="331469" y="-3"/>
            <a:ext cx="8829202" cy="6868074"/>
          </a:xfrm>
          <a:prstGeom prst="rect">
            <a:avLst/>
          </a:prstGeom>
          <a:gradFill>
            <a:gsLst>
              <a:gs pos="0">
                <a:srgbClr val="244061">
                  <a:alpha val="82352"/>
                </a:srgbClr>
              </a:gs>
              <a:gs pos="21000">
                <a:srgbClr val="244061">
                  <a:alpha val="82352"/>
                </a:srgbClr>
              </a:gs>
              <a:gs pos="100000">
                <a:srgbClr val="4F81BD">
                  <a:alpha val="0"/>
                </a:srgbClr>
              </a:gs>
            </a:gsLst>
            <a:lin ang="8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4" name="Google Shape;454;p25"/>
          <p:cNvSpPr/>
          <p:nvPr/>
        </p:nvSpPr>
        <p:spPr>
          <a:xfrm rot="10800000">
            <a:off x="-11400" y="0"/>
            <a:ext cx="2717530" cy="6868072"/>
          </a:xfrm>
          <a:prstGeom prst="rect">
            <a:avLst/>
          </a:prstGeom>
          <a:gradFill>
            <a:gsLst>
              <a:gs pos="0">
                <a:srgbClr val="366092">
                  <a:alpha val="0"/>
                </a:srgbClr>
              </a:gs>
              <a:gs pos="99000">
                <a:srgbClr val="000000">
                  <a:alpha val="40392"/>
                </a:srgbClr>
              </a:gs>
              <a:gs pos="100000">
                <a:srgbClr val="000000">
                  <a:alpha val="40392"/>
                </a:srgbClr>
              </a:gs>
            </a:gsLst>
            <a:lin ang="13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5" name="Google Shape;455;p25"/>
          <p:cNvSpPr/>
          <p:nvPr/>
        </p:nvSpPr>
        <p:spPr>
          <a:xfrm flipH="1">
            <a:off x="-11906" y="-3"/>
            <a:ext cx="9175185" cy="6868076"/>
          </a:xfrm>
          <a:prstGeom prst="rect">
            <a:avLst/>
          </a:prstGeom>
          <a:gradFill>
            <a:gsLst>
              <a:gs pos="0">
                <a:srgbClr val="366092">
                  <a:alpha val="0"/>
                </a:srgbClr>
              </a:gs>
              <a:gs pos="3000">
                <a:srgbClr val="366092">
                  <a:alpha val="0"/>
                </a:srgbClr>
              </a:gs>
              <a:gs pos="100000">
                <a:srgbClr val="000000">
                  <a:alpha val="72549"/>
                </a:srgbClr>
              </a:gs>
            </a:gsLst>
            <a:lin ang="17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6" name="Google Shape;456;p25"/>
          <p:cNvSpPr/>
          <p:nvPr/>
        </p:nvSpPr>
        <p:spPr>
          <a:xfrm rot="5400000" flipH="1">
            <a:off x="2505509" y="212908"/>
            <a:ext cx="6861931" cy="6448394"/>
          </a:xfrm>
          <a:prstGeom prst="rect">
            <a:avLst/>
          </a:prstGeom>
          <a:gradFill>
            <a:gsLst>
              <a:gs pos="0">
                <a:srgbClr val="366092">
                  <a:alpha val="0"/>
                </a:srgbClr>
              </a:gs>
              <a:gs pos="3000">
                <a:srgbClr val="366092">
                  <a:alpha val="0"/>
                </a:srgbClr>
              </a:gs>
              <a:gs pos="100000">
                <a:srgbClr val="000000">
                  <a:alpha val="26274"/>
                </a:srgbClr>
              </a:gs>
            </a:gsLst>
            <a:lin ang="1380000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7" name="Google Shape;457;p25"/>
          <p:cNvSpPr/>
          <p:nvPr/>
        </p:nvSpPr>
        <p:spPr>
          <a:xfrm rot="5993193">
            <a:off x="269287" y="1712598"/>
            <a:ext cx="4967533" cy="3741293"/>
          </a:xfrm>
          <a:prstGeom prst="ellipse">
            <a:avLst/>
          </a:prstGeom>
          <a:gradFill>
            <a:gsLst>
              <a:gs pos="0">
                <a:srgbClr val="4F81BD">
                  <a:alpha val="25490"/>
                </a:srgbClr>
              </a:gs>
              <a:gs pos="85000">
                <a:srgbClr val="93B3D7">
                  <a:alpha val="0"/>
                </a:srgbClr>
              </a:gs>
              <a:gs pos="100000">
                <a:srgbClr val="93B3D7">
                  <a:alpha val="0"/>
                </a:srgbClr>
              </a:gs>
            </a:gsLst>
            <a:lin ang="14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58" name="Google Shape;458;p25"/>
          <p:cNvSpPr txBox="1"/>
          <p:nvPr/>
        </p:nvSpPr>
        <p:spPr>
          <a:xfrm>
            <a:off x="3075975" y="1334600"/>
            <a:ext cx="3340200" cy="1078500"/>
          </a:xfrm>
          <a:prstGeom prst="rect">
            <a:avLst/>
          </a:prstGeom>
          <a:noFill/>
          <a:ln>
            <a:noFill/>
          </a:ln>
        </p:spPr>
        <p:txBody>
          <a:bodyPr spcFirstLastPara="1" wrap="square" lIns="91425" tIns="45700" rIns="91425" bIns="45700" anchor="b" anchorCtr="0">
            <a:normAutofit/>
          </a:bodyPr>
          <a:lstStyle/>
          <a:p>
            <a:pPr marL="0" marR="0" lvl="0" indent="0" algn="l" rtl="0">
              <a:lnSpc>
                <a:spcPct val="90000"/>
              </a:lnSpc>
              <a:spcBef>
                <a:spcPts val="0"/>
              </a:spcBef>
              <a:spcAft>
                <a:spcPts val="0"/>
              </a:spcAft>
              <a:buClr>
                <a:srgbClr val="000000"/>
              </a:buClr>
              <a:buSzPts val="4200"/>
              <a:buFont typeface="Arial"/>
              <a:buNone/>
            </a:pPr>
            <a:r>
              <a:rPr lang="en-CA" sz="4200" b="0" i="0" u="none" strike="noStrike" cap="none">
                <a:solidFill>
                  <a:srgbClr val="FFFFFF"/>
                </a:solidFill>
                <a:latin typeface="Calibri"/>
                <a:ea typeface="Calibri"/>
                <a:cs typeface="Calibri"/>
                <a:sym typeface="Calibri"/>
              </a:rPr>
              <a:t>Thank you !</a:t>
            </a:r>
            <a:endParaRPr sz="1400" b="0" i="0" u="none" strike="noStrike" cap="none">
              <a:solidFill>
                <a:srgbClr val="000000"/>
              </a:solidFill>
              <a:latin typeface="Arial"/>
              <a:ea typeface="Arial"/>
              <a:cs typeface="Arial"/>
              <a:sym typeface="Arial"/>
            </a:endParaRPr>
          </a:p>
        </p:txBody>
      </p:sp>
      <p:sp>
        <p:nvSpPr>
          <p:cNvPr id="459" name="Google Shape;459;p25"/>
          <p:cNvSpPr/>
          <p:nvPr/>
        </p:nvSpPr>
        <p:spPr>
          <a:xfrm flipH="1">
            <a:off x="-2" y="4490110"/>
            <a:ext cx="9163282" cy="2377962"/>
          </a:xfrm>
          <a:prstGeom prst="rect">
            <a:avLst/>
          </a:prstGeom>
          <a:gradFill>
            <a:gsLst>
              <a:gs pos="0">
                <a:srgbClr val="366092">
                  <a:alpha val="49411"/>
                </a:srgbClr>
              </a:gs>
              <a:gs pos="99000">
                <a:srgbClr val="000000">
                  <a:alpha val="33333"/>
                </a:srgbClr>
              </a:gs>
              <a:gs pos="100000">
                <a:srgbClr val="000000">
                  <a:alpha val="33333"/>
                </a:srgbClr>
              </a:gs>
            </a:gsLst>
            <a:lin ang="13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60" name="Google Shape;460;p2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27</a:t>
            </a:fld>
            <a:endParaRPr/>
          </a:p>
        </p:txBody>
      </p:sp>
      <p:pic>
        <p:nvPicPr>
          <p:cNvPr id="461" name="Google Shape;461;p25" title="happy_santa2.png"/>
          <p:cNvPicPr preferRelativeResize="0"/>
          <p:nvPr/>
        </p:nvPicPr>
        <p:blipFill>
          <a:blip r:embed="rId3">
            <a:alphaModFix/>
          </a:blip>
          <a:stretch>
            <a:fillRect/>
          </a:stretch>
        </p:blipFill>
        <p:spPr>
          <a:xfrm>
            <a:off x="2706675" y="2313375"/>
            <a:ext cx="3749900" cy="37499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465"/>
        <p:cNvGrpSpPr/>
        <p:nvPr/>
      </p:nvGrpSpPr>
      <p:grpSpPr>
        <a:xfrm>
          <a:off x="0" y="0"/>
          <a:ext cx="0" cy="0"/>
          <a:chOff x="0" y="0"/>
          <a:chExt cx="0" cy="0"/>
        </a:xfrm>
      </p:grpSpPr>
      <p:sp>
        <p:nvSpPr>
          <p:cNvPr id="466" name="Google Shape;466;p21"/>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67" name="Google Shape;467;p21"/>
          <p:cNvSpPr/>
          <p:nvPr/>
        </p:nvSpPr>
        <p:spPr>
          <a:xfrm rot="10800000">
            <a:off x="-8792" y="-1"/>
            <a:ext cx="9169464" cy="6868071"/>
          </a:xfrm>
          <a:prstGeom prst="rect">
            <a:avLst/>
          </a:prstGeom>
          <a:gradFill>
            <a:gsLst>
              <a:gs pos="0">
                <a:srgbClr val="000000"/>
              </a:gs>
              <a:gs pos="100000">
                <a:srgbClr val="366092"/>
              </a:gs>
            </a:gsLst>
            <a:lin ang="4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68" name="Google Shape;468;p21"/>
          <p:cNvSpPr/>
          <p:nvPr/>
        </p:nvSpPr>
        <p:spPr>
          <a:xfrm rot="10800000" flipH="1">
            <a:off x="331469" y="-3"/>
            <a:ext cx="8829202" cy="6868074"/>
          </a:xfrm>
          <a:prstGeom prst="rect">
            <a:avLst/>
          </a:prstGeom>
          <a:gradFill>
            <a:gsLst>
              <a:gs pos="0">
                <a:srgbClr val="244061">
                  <a:alpha val="82352"/>
                </a:srgbClr>
              </a:gs>
              <a:gs pos="21000">
                <a:srgbClr val="244061">
                  <a:alpha val="82352"/>
                </a:srgbClr>
              </a:gs>
              <a:gs pos="100000">
                <a:srgbClr val="4F81BD">
                  <a:alpha val="0"/>
                </a:srgbClr>
              </a:gs>
            </a:gsLst>
            <a:lin ang="8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69" name="Google Shape;469;p21"/>
          <p:cNvSpPr/>
          <p:nvPr/>
        </p:nvSpPr>
        <p:spPr>
          <a:xfrm rot="10800000">
            <a:off x="-11400" y="0"/>
            <a:ext cx="2717530" cy="6868072"/>
          </a:xfrm>
          <a:prstGeom prst="rect">
            <a:avLst/>
          </a:prstGeom>
          <a:gradFill>
            <a:gsLst>
              <a:gs pos="0">
                <a:srgbClr val="366092">
                  <a:alpha val="0"/>
                </a:srgbClr>
              </a:gs>
              <a:gs pos="99000">
                <a:srgbClr val="000000">
                  <a:alpha val="40392"/>
                </a:srgbClr>
              </a:gs>
              <a:gs pos="100000">
                <a:srgbClr val="000000">
                  <a:alpha val="40392"/>
                </a:srgbClr>
              </a:gs>
            </a:gsLst>
            <a:lin ang="13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70" name="Google Shape;470;p21"/>
          <p:cNvSpPr/>
          <p:nvPr/>
        </p:nvSpPr>
        <p:spPr>
          <a:xfrm flipH="1">
            <a:off x="-11906" y="-3"/>
            <a:ext cx="9175185" cy="6868076"/>
          </a:xfrm>
          <a:prstGeom prst="rect">
            <a:avLst/>
          </a:prstGeom>
          <a:gradFill>
            <a:gsLst>
              <a:gs pos="0">
                <a:srgbClr val="366092">
                  <a:alpha val="0"/>
                </a:srgbClr>
              </a:gs>
              <a:gs pos="3000">
                <a:srgbClr val="366092">
                  <a:alpha val="0"/>
                </a:srgbClr>
              </a:gs>
              <a:gs pos="100000">
                <a:srgbClr val="000000">
                  <a:alpha val="72549"/>
                </a:srgbClr>
              </a:gs>
            </a:gsLst>
            <a:lin ang="17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71" name="Google Shape;471;p21"/>
          <p:cNvSpPr/>
          <p:nvPr/>
        </p:nvSpPr>
        <p:spPr>
          <a:xfrm rot="5400000" flipH="1">
            <a:off x="2505509" y="212908"/>
            <a:ext cx="6861931" cy="6448394"/>
          </a:xfrm>
          <a:prstGeom prst="rect">
            <a:avLst/>
          </a:prstGeom>
          <a:gradFill>
            <a:gsLst>
              <a:gs pos="0">
                <a:srgbClr val="366092">
                  <a:alpha val="0"/>
                </a:srgbClr>
              </a:gs>
              <a:gs pos="3000">
                <a:srgbClr val="366092">
                  <a:alpha val="0"/>
                </a:srgbClr>
              </a:gs>
              <a:gs pos="100000">
                <a:srgbClr val="000000">
                  <a:alpha val="26274"/>
                </a:srgbClr>
              </a:gs>
            </a:gsLst>
            <a:lin ang="1380000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72" name="Google Shape;472;p21"/>
          <p:cNvSpPr/>
          <p:nvPr/>
        </p:nvSpPr>
        <p:spPr>
          <a:xfrm rot="5993193">
            <a:off x="269287" y="1712598"/>
            <a:ext cx="4967533" cy="3741293"/>
          </a:xfrm>
          <a:prstGeom prst="ellipse">
            <a:avLst/>
          </a:prstGeom>
          <a:gradFill>
            <a:gsLst>
              <a:gs pos="0">
                <a:srgbClr val="4F81BD">
                  <a:alpha val="25490"/>
                </a:srgbClr>
              </a:gs>
              <a:gs pos="85000">
                <a:srgbClr val="93B3D7">
                  <a:alpha val="0"/>
                </a:srgbClr>
              </a:gs>
              <a:gs pos="100000">
                <a:srgbClr val="93B3D7">
                  <a:alpha val="0"/>
                </a:srgbClr>
              </a:gs>
            </a:gsLst>
            <a:lin ang="14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73" name="Google Shape;473;p21"/>
          <p:cNvSpPr txBox="1">
            <a:spLocks noGrp="1"/>
          </p:cNvSpPr>
          <p:nvPr>
            <p:ph type="ctrTitle"/>
          </p:nvPr>
        </p:nvSpPr>
        <p:spPr>
          <a:xfrm>
            <a:off x="3121925" y="818984"/>
            <a:ext cx="5036024" cy="3178689"/>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FFFFFF"/>
              </a:buClr>
              <a:buSzPts val="4200"/>
              <a:buFont typeface="Calibri"/>
              <a:buNone/>
            </a:pPr>
            <a:r>
              <a:rPr lang="en-CA" sz="4200">
                <a:solidFill>
                  <a:srgbClr val="FFFFFF"/>
                </a:solidFill>
              </a:rPr>
              <a:t>Appendix</a:t>
            </a:r>
            <a:endParaRPr/>
          </a:p>
        </p:txBody>
      </p:sp>
      <p:sp>
        <p:nvSpPr>
          <p:cNvPr id="474" name="Google Shape;474;p21"/>
          <p:cNvSpPr/>
          <p:nvPr/>
        </p:nvSpPr>
        <p:spPr>
          <a:xfrm flipH="1">
            <a:off x="-2" y="4490110"/>
            <a:ext cx="9163282" cy="2377962"/>
          </a:xfrm>
          <a:prstGeom prst="rect">
            <a:avLst/>
          </a:prstGeom>
          <a:gradFill>
            <a:gsLst>
              <a:gs pos="0">
                <a:srgbClr val="366092">
                  <a:alpha val="49411"/>
                </a:srgbClr>
              </a:gs>
              <a:gs pos="99000">
                <a:srgbClr val="000000">
                  <a:alpha val="33333"/>
                </a:srgbClr>
              </a:gs>
              <a:gs pos="100000">
                <a:srgbClr val="000000">
                  <a:alpha val="33333"/>
                </a:srgbClr>
              </a:gs>
            </a:gsLst>
            <a:lin ang="13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75" name="Google Shape;475;p21"/>
          <p:cNvSpPr txBox="1">
            <a:spLocks noGrp="1"/>
          </p:cNvSpPr>
          <p:nvPr>
            <p:ph type="subTitle" idx="1"/>
          </p:nvPr>
        </p:nvSpPr>
        <p:spPr>
          <a:xfrm>
            <a:off x="3214047" y="4960961"/>
            <a:ext cx="5291920" cy="1078054"/>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FFFFFF"/>
              </a:buClr>
              <a:buSzPts val="3200"/>
              <a:buNone/>
            </a:pPr>
            <a:r>
              <a:rPr lang="en-CA">
                <a:solidFill>
                  <a:srgbClr val="FFFFFF"/>
                </a:solidFill>
              </a:rPr>
              <a:t>Design a GUI by TouchGFX</a:t>
            </a:r>
            <a:endParaRPr/>
          </a:p>
        </p:txBody>
      </p:sp>
      <p:sp>
        <p:nvSpPr>
          <p:cNvPr id="476" name="Google Shape;476;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28</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473"/>
                                        </p:tgtEl>
                                        <p:attrNameLst>
                                          <p:attrName>style.visibility</p:attrName>
                                        </p:attrNameLst>
                                      </p:cBhvr>
                                      <p:to>
                                        <p:strVal val="visible"/>
                                      </p:to>
                                    </p:set>
                                    <p:animEffect transition="in" filter="fade">
                                      <p:cBhvr>
                                        <p:cTn id="7" dur="1000"/>
                                        <p:tgtEl>
                                          <p:spTgt spid="473"/>
                                        </p:tgtEl>
                                      </p:cBhvr>
                                    </p:animEffect>
                                  </p:childTnLst>
                                </p:cTn>
                              </p:par>
                              <p:par>
                                <p:cTn id="8" presetID="10" presetClass="entr" presetSubtype="0" fill="hold" nodeType="withEffect">
                                  <p:stCondLst>
                                    <p:cond delay="1000"/>
                                  </p:stCondLst>
                                  <p:childTnLst>
                                    <p:set>
                                      <p:cBhvr>
                                        <p:cTn id="9" dur="1" fill="hold">
                                          <p:stCondLst>
                                            <p:cond delay="0"/>
                                          </p:stCondLst>
                                        </p:cTn>
                                        <p:tgtEl>
                                          <p:spTgt spid="475">
                                            <p:txEl>
                                              <p:pRg st="0" end="0"/>
                                            </p:txEl>
                                          </p:spTgt>
                                        </p:tgtEl>
                                        <p:attrNameLst>
                                          <p:attrName>style.visibility</p:attrName>
                                        </p:attrNameLst>
                                      </p:cBhvr>
                                      <p:to>
                                        <p:strVal val="visible"/>
                                      </p:to>
                                    </p:set>
                                    <p:animEffect transition="in" filter="fade">
                                      <p:cBhvr>
                                        <p:cTn id="10" dur="1000"/>
                                        <p:tgtEl>
                                          <p:spTgt spid="47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480"/>
        <p:cNvGrpSpPr/>
        <p:nvPr/>
      </p:nvGrpSpPr>
      <p:grpSpPr>
        <a:xfrm>
          <a:off x="0" y="0"/>
          <a:ext cx="0" cy="0"/>
          <a:chOff x="0" y="0"/>
          <a:chExt cx="0" cy="0"/>
        </a:xfrm>
      </p:grpSpPr>
      <p:sp>
        <p:nvSpPr>
          <p:cNvPr id="481" name="Google Shape;481;p2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4400"/>
              <a:buFont typeface="Calibri"/>
              <a:buNone/>
            </a:pPr>
            <a:r>
              <a:rPr lang="en-CA"/>
              <a:t>Real product</a:t>
            </a:r>
            <a:endParaRPr/>
          </a:p>
        </p:txBody>
      </p:sp>
      <p:pic>
        <p:nvPicPr>
          <p:cNvPr id="482" name="Google Shape;482;p23"/>
          <p:cNvPicPr preferRelativeResize="0">
            <a:picLocks noGrp="1"/>
          </p:cNvPicPr>
          <p:nvPr>
            <p:ph type="body" idx="1"/>
          </p:nvPr>
        </p:nvPicPr>
        <p:blipFill rotWithShape="1">
          <a:blip r:embed="rId3">
            <a:alphaModFix/>
          </a:blip>
          <a:srcRect/>
          <a:stretch/>
        </p:blipFill>
        <p:spPr>
          <a:xfrm>
            <a:off x="1388905" y="1600200"/>
            <a:ext cx="6366189" cy="4525963"/>
          </a:xfrm>
          <a:prstGeom prst="rect">
            <a:avLst/>
          </a:prstGeom>
          <a:noFill/>
          <a:ln>
            <a:noFill/>
          </a:ln>
        </p:spPr>
      </p:pic>
      <p:sp>
        <p:nvSpPr>
          <p:cNvPr id="483" name="Google Shape;483;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29</a:t>
            </a:fld>
            <a:endParaRPr/>
          </a:p>
        </p:txBody>
      </p:sp>
      <p:sp>
        <p:nvSpPr>
          <p:cNvPr id="484" name="Google Shape;484;p23"/>
          <p:cNvSpPr/>
          <p:nvPr/>
        </p:nvSpPr>
        <p:spPr>
          <a:xfrm>
            <a:off x="3832224" y="1860550"/>
            <a:ext cx="1327719" cy="306101"/>
          </a:xfrm>
          <a:prstGeom prst="rect">
            <a:avLst/>
          </a:prstGeom>
          <a:solidFill>
            <a:schemeClr val="dk2"/>
          </a:solidFill>
          <a:ln w="9525" cap="flat" cmpd="sng">
            <a:solidFill>
              <a:schemeClr val="dk2"/>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CA" sz="1600" b="0" i="0" u="none" strike="noStrike" cap="none">
                <a:solidFill>
                  <a:schemeClr val="lt1"/>
                </a:solidFill>
                <a:latin typeface="Calibri"/>
                <a:ea typeface="Calibri"/>
                <a:cs typeface="Calibri"/>
                <a:sym typeface="Calibri"/>
              </a:rPr>
              <a:t>BAT system</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2"/>
        <p:cNvGrpSpPr/>
        <p:nvPr/>
      </p:nvGrpSpPr>
      <p:grpSpPr>
        <a:xfrm>
          <a:off x="0" y="0"/>
          <a:ext cx="0" cy="0"/>
          <a:chOff x="0" y="0"/>
          <a:chExt cx="0" cy="0"/>
        </a:xfrm>
      </p:grpSpPr>
      <p:sp>
        <p:nvSpPr>
          <p:cNvPr id="113" name="Google Shape;113;p3"/>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4" name="Google Shape;114;p3"/>
          <p:cNvSpPr/>
          <p:nvPr/>
        </p:nvSpPr>
        <p:spPr>
          <a:xfrm rot="10800000">
            <a:off x="-8792" y="-1"/>
            <a:ext cx="9169464" cy="6868071"/>
          </a:xfrm>
          <a:prstGeom prst="rect">
            <a:avLst/>
          </a:prstGeom>
          <a:gradFill>
            <a:gsLst>
              <a:gs pos="0">
                <a:srgbClr val="000000"/>
              </a:gs>
              <a:gs pos="100000">
                <a:srgbClr val="366092"/>
              </a:gs>
            </a:gsLst>
            <a:lin ang="4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5" name="Google Shape;115;p3"/>
          <p:cNvSpPr/>
          <p:nvPr/>
        </p:nvSpPr>
        <p:spPr>
          <a:xfrm rot="10800000" flipH="1">
            <a:off x="331469" y="-3"/>
            <a:ext cx="8829202" cy="6868074"/>
          </a:xfrm>
          <a:prstGeom prst="rect">
            <a:avLst/>
          </a:prstGeom>
          <a:gradFill>
            <a:gsLst>
              <a:gs pos="0">
                <a:srgbClr val="244061">
                  <a:alpha val="82352"/>
                </a:srgbClr>
              </a:gs>
              <a:gs pos="21000">
                <a:srgbClr val="244061">
                  <a:alpha val="82352"/>
                </a:srgbClr>
              </a:gs>
              <a:gs pos="100000">
                <a:srgbClr val="4F81BD">
                  <a:alpha val="0"/>
                </a:srgbClr>
              </a:gs>
            </a:gsLst>
            <a:lin ang="8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6" name="Google Shape;116;p3"/>
          <p:cNvSpPr/>
          <p:nvPr/>
        </p:nvSpPr>
        <p:spPr>
          <a:xfrm rot="10800000">
            <a:off x="-11400" y="0"/>
            <a:ext cx="2717530" cy="6868072"/>
          </a:xfrm>
          <a:prstGeom prst="rect">
            <a:avLst/>
          </a:prstGeom>
          <a:gradFill>
            <a:gsLst>
              <a:gs pos="0">
                <a:srgbClr val="366092">
                  <a:alpha val="0"/>
                </a:srgbClr>
              </a:gs>
              <a:gs pos="99000">
                <a:srgbClr val="000000">
                  <a:alpha val="40392"/>
                </a:srgbClr>
              </a:gs>
              <a:gs pos="100000">
                <a:srgbClr val="000000">
                  <a:alpha val="40392"/>
                </a:srgbClr>
              </a:gs>
            </a:gsLst>
            <a:lin ang="13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7" name="Google Shape;117;p3"/>
          <p:cNvSpPr/>
          <p:nvPr/>
        </p:nvSpPr>
        <p:spPr>
          <a:xfrm flipH="1">
            <a:off x="-11906" y="-3"/>
            <a:ext cx="9175185" cy="6868076"/>
          </a:xfrm>
          <a:prstGeom prst="rect">
            <a:avLst/>
          </a:prstGeom>
          <a:gradFill>
            <a:gsLst>
              <a:gs pos="0">
                <a:srgbClr val="366092">
                  <a:alpha val="0"/>
                </a:srgbClr>
              </a:gs>
              <a:gs pos="3000">
                <a:srgbClr val="366092">
                  <a:alpha val="0"/>
                </a:srgbClr>
              </a:gs>
              <a:gs pos="100000">
                <a:srgbClr val="000000">
                  <a:alpha val="72549"/>
                </a:srgbClr>
              </a:gs>
            </a:gsLst>
            <a:lin ang="17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8" name="Google Shape;118;p3"/>
          <p:cNvSpPr/>
          <p:nvPr/>
        </p:nvSpPr>
        <p:spPr>
          <a:xfrm rot="5400000" flipH="1">
            <a:off x="2505509" y="212908"/>
            <a:ext cx="6861931" cy="6448394"/>
          </a:xfrm>
          <a:prstGeom prst="rect">
            <a:avLst/>
          </a:prstGeom>
          <a:gradFill>
            <a:gsLst>
              <a:gs pos="0">
                <a:srgbClr val="366092">
                  <a:alpha val="0"/>
                </a:srgbClr>
              </a:gs>
              <a:gs pos="3000">
                <a:srgbClr val="366092">
                  <a:alpha val="0"/>
                </a:srgbClr>
              </a:gs>
              <a:gs pos="100000">
                <a:srgbClr val="000000">
                  <a:alpha val="26274"/>
                </a:srgbClr>
              </a:gs>
            </a:gsLst>
            <a:lin ang="13800001"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19" name="Google Shape;119;p3"/>
          <p:cNvSpPr/>
          <p:nvPr/>
        </p:nvSpPr>
        <p:spPr>
          <a:xfrm rot="5993193">
            <a:off x="269287" y="1712598"/>
            <a:ext cx="4967533" cy="3741293"/>
          </a:xfrm>
          <a:prstGeom prst="ellipse">
            <a:avLst/>
          </a:prstGeom>
          <a:gradFill>
            <a:gsLst>
              <a:gs pos="0">
                <a:srgbClr val="4F81BD">
                  <a:alpha val="25490"/>
                </a:srgbClr>
              </a:gs>
              <a:gs pos="85000">
                <a:srgbClr val="93B3D7">
                  <a:alpha val="0"/>
                </a:srgbClr>
              </a:gs>
              <a:gs pos="100000">
                <a:srgbClr val="93B3D7">
                  <a:alpha val="0"/>
                </a:srgbClr>
              </a:gs>
            </a:gsLst>
            <a:lin ang="14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0" name="Google Shape;120;p3"/>
          <p:cNvSpPr txBox="1">
            <a:spLocks noGrp="1"/>
          </p:cNvSpPr>
          <p:nvPr>
            <p:ph type="ctrTitle"/>
          </p:nvPr>
        </p:nvSpPr>
        <p:spPr>
          <a:xfrm>
            <a:off x="3121925" y="818984"/>
            <a:ext cx="5036024" cy="3178689"/>
          </a:xfrm>
          <a:prstGeom prst="rect">
            <a:avLst/>
          </a:prstGeom>
          <a:noFill/>
          <a:ln>
            <a:noFill/>
          </a:ln>
        </p:spPr>
        <p:txBody>
          <a:bodyPr spcFirstLastPara="1" wrap="square" lIns="91425" tIns="45700" rIns="91425" bIns="45700" anchor="ctr" anchorCtr="0">
            <a:normAutofit/>
          </a:bodyPr>
          <a:lstStyle/>
          <a:p>
            <a:pPr marL="0" lvl="0" indent="0" algn="l" rtl="0">
              <a:lnSpc>
                <a:spcPct val="100000"/>
              </a:lnSpc>
              <a:spcBef>
                <a:spcPts val="0"/>
              </a:spcBef>
              <a:spcAft>
                <a:spcPts val="0"/>
              </a:spcAft>
              <a:buClr>
                <a:srgbClr val="FFFFFF"/>
              </a:buClr>
              <a:buSzPts val="4200"/>
              <a:buFont typeface="Calibri"/>
              <a:buNone/>
            </a:pPr>
            <a:r>
              <a:rPr lang="en-CA" sz="4200">
                <a:solidFill>
                  <a:srgbClr val="FFFFFF"/>
                </a:solidFill>
              </a:rPr>
              <a:t>Requirement Analysis</a:t>
            </a:r>
            <a:endParaRPr/>
          </a:p>
        </p:txBody>
      </p:sp>
      <p:sp>
        <p:nvSpPr>
          <p:cNvPr id="121" name="Google Shape;121;p3"/>
          <p:cNvSpPr/>
          <p:nvPr/>
        </p:nvSpPr>
        <p:spPr>
          <a:xfrm flipH="1">
            <a:off x="-2" y="4490110"/>
            <a:ext cx="9163282" cy="2377962"/>
          </a:xfrm>
          <a:prstGeom prst="rect">
            <a:avLst/>
          </a:prstGeom>
          <a:gradFill>
            <a:gsLst>
              <a:gs pos="0">
                <a:srgbClr val="366092">
                  <a:alpha val="49411"/>
                </a:srgbClr>
              </a:gs>
              <a:gs pos="99000">
                <a:srgbClr val="000000">
                  <a:alpha val="33333"/>
                </a:srgbClr>
              </a:gs>
              <a:gs pos="100000">
                <a:srgbClr val="000000">
                  <a:alpha val="33333"/>
                </a:srgbClr>
              </a:gs>
            </a:gsLst>
            <a:lin ang="13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22" name="Google Shape;122;p3"/>
          <p:cNvSpPr txBox="1">
            <a:spLocks noGrp="1"/>
          </p:cNvSpPr>
          <p:nvPr>
            <p:ph type="subTitle" idx="1"/>
          </p:nvPr>
        </p:nvSpPr>
        <p:spPr>
          <a:xfrm>
            <a:off x="3214047" y="4960961"/>
            <a:ext cx="5291920" cy="1078054"/>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rgbClr val="FFFFFF"/>
              </a:buClr>
              <a:buSzPts val="3200"/>
              <a:buNone/>
            </a:pPr>
            <a:r>
              <a:rPr lang="en-CA">
                <a:solidFill>
                  <a:srgbClr val="FFFFFF"/>
                </a:solidFill>
              </a:rPr>
              <a:t>List out the critical requirements</a:t>
            </a:r>
            <a:endParaRPr/>
          </a:p>
        </p:txBody>
      </p:sp>
      <p:sp>
        <p:nvSpPr>
          <p:cNvPr id="123" name="Google Shape;123;p3"/>
          <p:cNvSpPr txBox="1">
            <a:spLocks noGrp="1"/>
          </p:cNvSpPr>
          <p:nvPr>
            <p:ph type="sldNum" idx="12"/>
          </p:nvPr>
        </p:nvSpPr>
        <p:spPr>
          <a:xfrm>
            <a:off x="8778240" y="6455664"/>
            <a:ext cx="336042"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CA" sz="1000">
                <a:solidFill>
                  <a:srgbClr val="FFFFFF"/>
                </a:solidFill>
              </a:rPr>
              <a:t>3</a:t>
            </a:fld>
            <a:endParaRPr sz="1000">
              <a:solidFill>
                <a:srgbClr val="FFFFFF"/>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120"/>
                                        </p:tgtEl>
                                        <p:attrNameLst>
                                          <p:attrName>style.visibility</p:attrName>
                                        </p:attrNameLst>
                                      </p:cBhvr>
                                      <p:to>
                                        <p:strVal val="visible"/>
                                      </p:to>
                                    </p:set>
                                    <p:animEffect transition="in" filter="fade">
                                      <p:cBhvr>
                                        <p:cTn id="7" dur="400"/>
                                        <p:tgtEl>
                                          <p:spTgt spid="120"/>
                                        </p:tgtEl>
                                      </p:cBhvr>
                                    </p:animEffect>
                                  </p:childTnLst>
                                </p:cTn>
                              </p:par>
                              <p:par>
                                <p:cTn id="8" presetID="10" presetClass="entr" presetSubtype="0" fill="hold" nodeType="withEffect">
                                  <p:stCondLst>
                                    <p:cond delay="2000"/>
                                  </p:stCondLst>
                                  <p:childTnLst>
                                    <p:set>
                                      <p:cBhvr>
                                        <p:cTn id="9" dur="1" fill="hold">
                                          <p:stCondLst>
                                            <p:cond delay="0"/>
                                          </p:stCondLst>
                                        </p:cTn>
                                        <p:tgtEl>
                                          <p:spTgt spid="122">
                                            <p:txEl>
                                              <p:pRg st="0" end="0"/>
                                            </p:txEl>
                                          </p:spTgt>
                                        </p:tgtEl>
                                        <p:attrNameLst>
                                          <p:attrName>style.visibility</p:attrName>
                                        </p:attrNameLst>
                                      </p:cBhvr>
                                      <p:to>
                                        <p:strVal val="visible"/>
                                      </p:to>
                                    </p:set>
                                    <p:animEffect transition="in" filter="fade">
                                      <p:cBhvr>
                                        <p:cTn id="10" dur="400"/>
                                        <p:tgtEl>
                                          <p:spTgt spid="12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488"/>
        <p:cNvGrpSpPr/>
        <p:nvPr/>
      </p:nvGrpSpPr>
      <p:grpSpPr>
        <a:xfrm>
          <a:off x="0" y="0"/>
          <a:ext cx="0" cy="0"/>
          <a:chOff x="0" y="0"/>
          <a:chExt cx="0" cy="0"/>
        </a:xfrm>
      </p:grpSpPr>
      <p:sp>
        <p:nvSpPr>
          <p:cNvPr id="489" name="Google Shape;489;p2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4400"/>
              <a:buFont typeface="Calibri"/>
              <a:buNone/>
            </a:pPr>
            <a:r>
              <a:rPr lang="en-CA"/>
              <a:t>Application GUI</a:t>
            </a:r>
            <a:endParaRPr/>
          </a:p>
        </p:txBody>
      </p:sp>
      <p:pic>
        <p:nvPicPr>
          <p:cNvPr id="490" name="Google Shape;490;p22"/>
          <p:cNvPicPr preferRelativeResize="0">
            <a:picLocks noGrp="1"/>
          </p:cNvPicPr>
          <p:nvPr>
            <p:ph type="body" idx="1"/>
          </p:nvPr>
        </p:nvPicPr>
        <p:blipFill rotWithShape="1">
          <a:blip r:embed="rId3">
            <a:alphaModFix/>
          </a:blip>
          <a:srcRect/>
          <a:stretch/>
        </p:blipFill>
        <p:spPr>
          <a:xfrm>
            <a:off x="1799192" y="1843052"/>
            <a:ext cx="5545616" cy="3503465"/>
          </a:xfrm>
          <a:prstGeom prst="rect">
            <a:avLst/>
          </a:prstGeom>
          <a:noFill/>
          <a:ln>
            <a:noFill/>
          </a:ln>
        </p:spPr>
      </p:pic>
      <p:sp>
        <p:nvSpPr>
          <p:cNvPr id="491" name="Google Shape;491;p22"/>
          <p:cNvSpPr/>
          <p:nvPr/>
        </p:nvSpPr>
        <p:spPr>
          <a:xfrm>
            <a:off x="6983953" y="1289785"/>
            <a:ext cx="2021304" cy="798485"/>
          </a:xfrm>
          <a:prstGeom prst="wedgeRectCallout">
            <a:avLst>
              <a:gd name="adj1" fmla="val -38929"/>
              <a:gd name="adj2" fmla="val 90750"/>
            </a:avLst>
          </a:prstGeom>
          <a:gradFill>
            <a:gsLst>
              <a:gs pos="0">
                <a:srgbClr val="3E7FCD"/>
              </a:gs>
              <a:gs pos="100000">
                <a:srgbClr val="96C0FF"/>
              </a:gs>
            </a:gsLst>
            <a:lin ang="16200000" scaled="0"/>
          </a:gradFill>
          <a:ln w="9525" cap="flat" cmpd="sng">
            <a:solidFill>
              <a:srgbClr val="4A7DBA"/>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en-CA" sz="1600" b="0" i="0" u="none" strike="noStrike" cap="none">
                <a:solidFill>
                  <a:schemeClr val="dk1"/>
                </a:solidFill>
                <a:latin typeface="Calibri"/>
                <a:ea typeface="Calibri"/>
                <a:cs typeface="Calibri"/>
                <a:sym typeface="Calibri"/>
              </a:rPr>
              <a:t>1. Battery Voltage</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600"/>
              <a:buFont typeface="Arial"/>
              <a:buNone/>
            </a:pPr>
            <a:r>
              <a:rPr lang="en-CA" sz="1600" b="0" i="0" u="none" strike="noStrike" cap="none">
                <a:solidFill>
                  <a:schemeClr val="dk1"/>
                </a:solidFill>
                <a:latin typeface="Calibri"/>
                <a:ea typeface="Calibri"/>
                <a:cs typeface="Calibri"/>
                <a:sym typeface="Calibri"/>
              </a:rPr>
              <a:t>Pump Current Sensor</a:t>
            </a:r>
            <a:endParaRPr sz="1400" b="0" i="0" u="none" strike="noStrike" cap="none">
              <a:solidFill>
                <a:srgbClr val="000000"/>
              </a:solidFill>
              <a:latin typeface="Arial"/>
              <a:ea typeface="Arial"/>
              <a:cs typeface="Arial"/>
              <a:sym typeface="Arial"/>
            </a:endParaRPr>
          </a:p>
        </p:txBody>
      </p:sp>
      <p:sp>
        <p:nvSpPr>
          <p:cNvPr id="492" name="Google Shape;492;p22"/>
          <p:cNvSpPr/>
          <p:nvPr/>
        </p:nvSpPr>
        <p:spPr>
          <a:xfrm>
            <a:off x="5289550" y="2369851"/>
            <a:ext cx="1967898" cy="296347"/>
          </a:xfrm>
          <a:prstGeom prst="rect">
            <a:avLst/>
          </a:prstGeom>
          <a:noFill/>
          <a:ln w="25400" cap="flat" cmpd="sng">
            <a:solidFill>
              <a:srgbClr val="00B0F0"/>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93" name="Google Shape;493;p22"/>
          <p:cNvSpPr/>
          <p:nvPr/>
        </p:nvSpPr>
        <p:spPr>
          <a:xfrm>
            <a:off x="7467575" y="4384720"/>
            <a:ext cx="1537681" cy="576786"/>
          </a:xfrm>
          <a:prstGeom prst="wedgeRectCallout">
            <a:avLst>
              <a:gd name="adj1" fmla="val -70902"/>
              <a:gd name="adj2" fmla="val -31071"/>
            </a:avLst>
          </a:prstGeom>
          <a:gradFill>
            <a:gsLst>
              <a:gs pos="0">
                <a:srgbClr val="3E7FCD"/>
              </a:gs>
              <a:gs pos="100000">
                <a:srgbClr val="96C0FF"/>
              </a:gs>
            </a:gsLst>
            <a:lin ang="16200000" scaled="0"/>
          </a:gradFill>
          <a:ln w="9525" cap="flat" cmpd="sng">
            <a:solidFill>
              <a:srgbClr val="4A7DBA"/>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CA" sz="1400" b="0" i="0" u="none" strike="noStrike" cap="none">
                <a:solidFill>
                  <a:schemeClr val="dk1"/>
                </a:solidFill>
                <a:latin typeface="Calibri"/>
                <a:ea typeface="Calibri"/>
                <a:cs typeface="Calibri"/>
                <a:sym typeface="Calibri"/>
              </a:rPr>
              <a:t>3. Emergency Stop</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CA" sz="1400" b="0" i="0" u="none" strike="noStrike" cap="none">
                <a:solidFill>
                  <a:schemeClr val="dk1"/>
                </a:solidFill>
                <a:latin typeface="Calibri"/>
                <a:ea typeface="Calibri"/>
                <a:cs typeface="Calibri"/>
                <a:sym typeface="Calibri"/>
              </a:rPr>
              <a:t>Button</a:t>
            </a:r>
            <a:endParaRPr sz="1400" b="0" i="0" u="none" strike="noStrike" cap="none">
              <a:solidFill>
                <a:srgbClr val="000000"/>
              </a:solidFill>
              <a:latin typeface="Arial"/>
              <a:ea typeface="Arial"/>
              <a:cs typeface="Arial"/>
              <a:sym typeface="Arial"/>
            </a:endParaRPr>
          </a:p>
        </p:txBody>
      </p:sp>
      <p:sp>
        <p:nvSpPr>
          <p:cNvPr id="494" name="Google Shape;494;p22"/>
          <p:cNvSpPr/>
          <p:nvPr/>
        </p:nvSpPr>
        <p:spPr>
          <a:xfrm>
            <a:off x="7467575" y="3306391"/>
            <a:ext cx="1537681" cy="576786"/>
          </a:xfrm>
          <a:prstGeom prst="wedgeRectCallout">
            <a:avLst>
              <a:gd name="adj1" fmla="val -77705"/>
              <a:gd name="adj2" fmla="val 2304"/>
            </a:avLst>
          </a:prstGeom>
          <a:gradFill>
            <a:gsLst>
              <a:gs pos="0">
                <a:srgbClr val="3E7FCD"/>
              </a:gs>
              <a:gs pos="100000">
                <a:srgbClr val="96C0FF"/>
              </a:gs>
            </a:gsLst>
            <a:lin ang="16200000" scaled="0"/>
          </a:gradFill>
          <a:ln w="9525" cap="flat" cmpd="sng">
            <a:solidFill>
              <a:srgbClr val="4A7DBA"/>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CA" sz="1400" b="0" i="0" u="none" strike="noStrike" cap="none">
                <a:solidFill>
                  <a:schemeClr val="dk1"/>
                </a:solidFill>
                <a:latin typeface="Calibri"/>
                <a:ea typeface="Calibri"/>
                <a:cs typeface="Calibri"/>
                <a:sym typeface="Calibri"/>
              </a:rPr>
              <a:t>2. Pump status</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CA" sz="1400" b="0" i="0" u="none" strike="noStrike" cap="none">
                <a:solidFill>
                  <a:schemeClr val="dk1"/>
                </a:solidFill>
                <a:latin typeface="Calibri"/>
                <a:ea typeface="Calibri"/>
                <a:cs typeface="Calibri"/>
                <a:sym typeface="Calibri"/>
              </a:rPr>
              <a:t>(Idle/Running)</a:t>
            </a:r>
            <a:endParaRPr sz="1400" b="0" i="0" u="none" strike="noStrike" cap="none">
              <a:solidFill>
                <a:srgbClr val="000000"/>
              </a:solidFill>
              <a:latin typeface="Arial"/>
              <a:ea typeface="Arial"/>
              <a:cs typeface="Arial"/>
              <a:sym typeface="Arial"/>
            </a:endParaRPr>
          </a:p>
        </p:txBody>
      </p:sp>
      <p:sp>
        <p:nvSpPr>
          <p:cNvPr id="495" name="Google Shape;495;p22"/>
          <p:cNvSpPr/>
          <p:nvPr/>
        </p:nvSpPr>
        <p:spPr>
          <a:xfrm>
            <a:off x="6851134" y="5195145"/>
            <a:ext cx="1537681" cy="576786"/>
          </a:xfrm>
          <a:prstGeom prst="wedgeRectCallout">
            <a:avLst>
              <a:gd name="adj1" fmla="val -103369"/>
              <a:gd name="adj2" fmla="val -126192"/>
            </a:avLst>
          </a:prstGeom>
          <a:gradFill>
            <a:gsLst>
              <a:gs pos="0">
                <a:srgbClr val="3E7FCD"/>
              </a:gs>
              <a:gs pos="100000">
                <a:srgbClr val="96C0FF"/>
              </a:gs>
            </a:gsLst>
            <a:lin ang="16200000" scaled="0"/>
          </a:gradFill>
          <a:ln w="9525" cap="flat" cmpd="sng">
            <a:solidFill>
              <a:srgbClr val="4A7DBA"/>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CA" sz="1400" b="0" i="0" u="none" strike="noStrike" cap="none">
                <a:solidFill>
                  <a:schemeClr val="dk1"/>
                </a:solidFill>
                <a:latin typeface="Calibri"/>
                <a:ea typeface="Calibri"/>
                <a:cs typeface="Calibri"/>
                <a:sym typeface="Calibri"/>
              </a:rPr>
              <a:t>4. Start/Stop system</a:t>
            </a:r>
            <a:endParaRPr sz="1400" b="0" i="0" u="none" strike="noStrike" cap="none">
              <a:solidFill>
                <a:srgbClr val="000000"/>
              </a:solidFill>
              <a:latin typeface="Arial"/>
              <a:ea typeface="Arial"/>
              <a:cs typeface="Arial"/>
              <a:sym typeface="Arial"/>
            </a:endParaRPr>
          </a:p>
        </p:txBody>
      </p:sp>
      <p:sp>
        <p:nvSpPr>
          <p:cNvPr id="496" name="Google Shape;496;p22"/>
          <p:cNvSpPr/>
          <p:nvPr/>
        </p:nvSpPr>
        <p:spPr>
          <a:xfrm>
            <a:off x="182879" y="1984300"/>
            <a:ext cx="1537681" cy="576786"/>
          </a:xfrm>
          <a:prstGeom prst="wedgeRectCallout">
            <a:avLst>
              <a:gd name="adj1" fmla="val 73151"/>
              <a:gd name="adj2" fmla="val 109105"/>
            </a:avLst>
          </a:prstGeom>
          <a:gradFill>
            <a:gsLst>
              <a:gs pos="0">
                <a:srgbClr val="3E7FCD"/>
              </a:gs>
              <a:gs pos="100000">
                <a:srgbClr val="96C0FF"/>
              </a:gs>
            </a:gsLst>
            <a:lin ang="16200000" scaled="0"/>
          </a:gradFill>
          <a:ln w="9525" cap="flat" cmpd="sng">
            <a:solidFill>
              <a:srgbClr val="4A7DBA"/>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CA" sz="1400" b="0" i="0" u="none" strike="noStrike" cap="none">
                <a:solidFill>
                  <a:schemeClr val="dk1"/>
                </a:solidFill>
                <a:latin typeface="Calibri"/>
                <a:ea typeface="Calibri"/>
                <a:cs typeface="Calibri"/>
                <a:sym typeface="Calibri"/>
              </a:rPr>
              <a:t>5. Realtime</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400"/>
              <a:buFont typeface="Arial"/>
              <a:buNone/>
            </a:pPr>
            <a:r>
              <a:rPr lang="en-CA" sz="1400" b="0" i="0" u="none" strike="noStrike" cap="none">
                <a:solidFill>
                  <a:schemeClr val="dk1"/>
                </a:solidFill>
                <a:latin typeface="Calibri"/>
                <a:ea typeface="Calibri"/>
                <a:cs typeface="Calibri"/>
                <a:sym typeface="Calibri"/>
              </a:rPr>
              <a:t>State system</a:t>
            </a:r>
            <a:endParaRPr sz="1400" b="0" i="0" u="none" strike="noStrike" cap="none">
              <a:solidFill>
                <a:srgbClr val="000000"/>
              </a:solidFill>
              <a:latin typeface="Arial"/>
              <a:ea typeface="Arial"/>
              <a:cs typeface="Arial"/>
              <a:sym typeface="Arial"/>
            </a:endParaRPr>
          </a:p>
        </p:txBody>
      </p:sp>
      <p:sp>
        <p:nvSpPr>
          <p:cNvPr id="497" name="Google Shape;497;p22"/>
          <p:cNvSpPr/>
          <p:nvPr/>
        </p:nvSpPr>
        <p:spPr>
          <a:xfrm>
            <a:off x="138744" y="3828314"/>
            <a:ext cx="1537681" cy="897689"/>
          </a:xfrm>
          <a:prstGeom prst="wedgeRectCallout">
            <a:avLst>
              <a:gd name="adj1" fmla="val 65014"/>
              <a:gd name="adj2" fmla="val 27616"/>
            </a:avLst>
          </a:prstGeom>
          <a:gradFill>
            <a:gsLst>
              <a:gs pos="0">
                <a:srgbClr val="3E7FCD"/>
              </a:gs>
              <a:gs pos="100000">
                <a:srgbClr val="96C0FF"/>
              </a:gs>
            </a:gsLst>
            <a:lin ang="16200000" scaled="0"/>
          </a:gradFill>
          <a:ln w="9525" cap="flat" cmpd="sng">
            <a:solidFill>
              <a:srgbClr val="4A7DBA"/>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CA" sz="1400" b="0" i="0" u="none" strike="noStrike" cap="none">
                <a:solidFill>
                  <a:schemeClr val="dk1"/>
                </a:solidFill>
                <a:latin typeface="Calibri"/>
                <a:ea typeface="Calibri"/>
                <a:cs typeface="Calibri"/>
                <a:sym typeface="Calibri"/>
              </a:rPr>
              <a:t>6. Create dummy sensor value for a demonstration purpose</a:t>
            </a:r>
            <a:endParaRPr sz="1400" b="0" i="0" u="none" strike="noStrike" cap="none">
              <a:solidFill>
                <a:srgbClr val="000000"/>
              </a:solidFill>
              <a:latin typeface="Arial"/>
              <a:ea typeface="Arial"/>
              <a:cs typeface="Arial"/>
              <a:sym typeface="Arial"/>
            </a:endParaRPr>
          </a:p>
        </p:txBody>
      </p:sp>
      <p:sp>
        <p:nvSpPr>
          <p:cNvPr id="498" name="Google Shape;498;p22"/>
          <p:cNvSpPr/>
          <p:nvPr/>
        </p:nvSpPr>
        <p:spPr>
          <a:xfrm>
            <a:off x="1886552" y="3968534"/>
            <a:ext cx="2338938" cy="992972"/>
          </a:xfrm>
          <a:prstGeom prst="rect">
            <a:avLst/>
          </a:prstGeom>
          <a:noFill/>
          <a:ln w="25400" cap="flat" cmpd="sng">
            <a:solidFill>
              <a:srgbClr val="00B0F0"/>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99" name="Google Shape;499;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30</a:t>
            </a:fld>
            <a:endParaRPr/>
          </a:p>
        </p:txBody>
      </p:sp>
      <p:sp>
        <p:nvSpPr>
          <p:cNvPr id="500" name="Google Shape;500;p22"/>
          <p:cNvSpPr/>
          <p:nvPr/>
        </p:nvSpPr>
        <p:spPr>
          <a:xfrm>
            <a:off x="3908424" y="2063750"/>
            <a:ext cx="1327719" cy="306101"/>
          </a:xfrm>
          <a:prstGeom prst="rect">
            <a:avLst/>
          </a:prstGeom>
          <a:solidFill>
            <a:schemeClr val="dk2"/>
          </a:solidFill>
          <a:ln w="9525" cap="flat" cmpd="sng">
            <a:solidFill>
              <a:schemeClr val="dk2"/>
            </a:solidFill>
            <a:prstDash val="solid"/>
            <a:round/>
            <a:headEnd type="none" w="sm" len="sm"/>
            <a:tailEnd type="none" w="sm" len="sm"/>
          </a:ln>
          <a:effectLst>
            <a:outerShdw blurRad="40000" dist="23000" dir="5400000" rotWithShape="0">
              <a:srgbClr val="000000">
                <a:alpha val="34509"/>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0" i="0" u="none" strike="noStrike" cap="none">
                <a:solidFill>
                  <a:schemeClr val="lt1"/>
                </a:solidFill>
                <a:latin typeface="Calibri"/>
                <a:ea typeface="Calibri"/>
                <a:cs typeface="Calibri"/>
                <a:sym typeface="Calibri"/>
              </a:rPr>
              <a:t>BAT system</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504"/>
        <p:cNvGrpSpPr/>
        <p:nvPr/>
      </p:nvGrpSpPr>
      <p:grpSpPr>
        <a:xfrm>
          <a:off x="0" y="0"/>
          <a:ext cx="0" cy="0"/>
          <a:chOff x="0" y="0"/>
          <a:chExt cx="0" cy="0"/>
        </a:xfrm>
      </p:grpSpPr>
      <p:sp>
        <p:nvSpPr>
          <p:cNvPr id="505" name="Google Shape;505;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4400"/>
              <a:buFont typeface="Calibri"/>
              <a:buNone/>
            </a:pPr>
            <a:r>
              <a:rPr lang="en-CA"/>
              <a:t>Voltage Sensor Test Cases</a:t>
            </a:r>
            <a:endParaRPr/>
          </a:p>
        </p:txBody>
      </p:sp>
      <p:graphicFrame>
        <p:nvGraphicFramePr>
          <p:cNvPr id="506" name="Google Shape;506;p17"/>
          <p:cNvGraphicFramePr/>
          <p:nvPr/>
        </p:nvGraphicFramePr>
        <p:xfrm>
          <a:off x="457200" y="1371600"/>
          <a:ext cx="3000000" cy="3000000"/>
        </p:xfrm>
        <a:graphic>
          <a:graphicData uri="http://schemas.openxmlformats.org/drawingml/2006/table">
            <a:tbl>
              <a:tblPr firstRow="1" bandRow="1">
                <a:noFill/>
                <a:tableStyleId>{FE7B1D9B-6E94-4D9F-8B27-BB0B04C3C866}</a:tableStyleId>
              </a:tblPr>
              <a:tblGrid>
                <a:gridCol w="685800">
                  <a:extLst>
                    <a:ext uri="{9D8B030D-6E8A-4147-A177-3AD203B41FA5}">
                      <a16:colId xmlns:a16="http://schemas.microsoft.com/office/drawing/2014/main" val="20000"/>
                    </a:ext>
                  </a:extLst>
                </a:gridCol>
                <a:gridCol w="1393375">
                  <a:extLst>
                    <a:ext uri="{9D8B030D-6E8A-4147-A177-3AD203B41FA5}">
                      <a16:colId xmlns:a16="http://schemas.microsoft.com/office/drawing/2014/main" val="20001"/>
                    </a:ext>
                  </a:extLst>
                </a:gridCol>
                <a:gridCol w="3156850">
                  <a:extLst>
                    <a:ext uri="{9D8B030D-6E8A-4147-A177-3AD203B41FA5}">
                      <a16:colId xmlns:a16="http://schemas.microsoft.com/office/drawing/2014/main" val="20002"/>
                    </a:ext>
                  </a:extLst>
                </a:gridCol>
                <a:gridCol w="653150">
                  <a:extLst>
                    <a:ext uri="{9D8B030D-6E8A-4147-A177-3AD203B41FA5}">
                      <a16:colId xmlns:a16="http://schemas.microsoft.com/office/drawing/2014/main" val="20003"/>
                    </a:ext>
                  </a:extLst>
                </a:gridCol>
                <a:gridCol w="881750">
                  <a:extLst>
                    <a:ext uri="{9D8B030D-6E8A-4147-A177-3AD203B41FA5}">
                      <a16:colId xmlns:a16="http://schemas.microsoft.com/office/drawing/2014/main" val="20004"/>
                    </a:ext>
                  </a:extLst>
                </a:gridCol>
                <a:gridCol w="925275">
                  <a:extLst>
                    <a:ext uri="{9D8B030D-6E8A-4147-A177-3AD203B41FA5}">
                      <a16:colId xmlns:a16="http://schemas.microsoft.com/office/drawing/2014/main" val="20005"/>
                    </a:ext>
                  </a:extLst>
                </a:gridCol>
                <a:gridCol w="533400">
                  <a:extLst>
                    <a:ext uri="{9D8B030D-6E8A-4147-A177-3AD203B41FA5}">
                      <a16:colId xmlns:a16="http://schemas.microsoft.com/office/drawing/2014/main" val="20006"/>
                    </a:ext>
                  </a:extLst>
                </a:gridCol>
              </a:tblGrid>
              <a:tr h="587825">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No</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Group of Test Case</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Test Case Name and Description</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Test Result</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Test Date</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PIC</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Remark</a:t>
                      </a:r>
                      <a:endParaRPr sz="1400" u="none" strike="noStrike" cap="none"/>
                    </a:p>
                  </a:txBody>
                  <a:tcPr marL="91450" marR="91450" marT="45725" marB="45725"/>
                </a:tc>
                <a:extLst>
                  <a:ext uri="{0D108BD9-81ED-4DB2-BD59-A6C34878D82A}">
                    <a16:rowId xmlns:a16="http://schemas.microsoft.com/office/drawing/2014/main" val="10000"/>
                  </a:ext>
                </a:extLst>
              </a:tr>
              <a:tr h="587825">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TC08</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CA" sz="1400" u="none" strike="noStrike" cap="none"/>
                        <a:t>Voltage Sensor</a:t>
                      </a:r>
                      <a:endParaRPr sz="1400" u="none" strike="noStrike" cap="none"/>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CA" sz="1400" u="none" strike="noStrike" cap="none"/>
                        <a:t>Valid Charging Range: Apply 2.2 V (within range). Ensure sensor remains in Charging state.</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OK</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07/09/2025</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Thomas</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50" marR="91450" marT="45725" marB="45725"/>
                </a:tc>
                <a:extLst>
                  <a:ext uri="{0D108BD9-81ED-4DB2-BD59-A6C34878D82A}">
                    <a16:rowId xmlns:a16="http://schemas.microsoft.com/office/drawing/2014/main" val="10001"/>
                  </a:ext>
                </a:extLst>
              </a:tr>
              <a:tr h="587825">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TC10</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CA" sz="1400" u="none" strike="noStrike" cap="none"/>
                        <a:t>Voltage Sensor</a:t>
                      </a:r>
                      <a:endParaRPr sz="1400" u="none" strike="noStrike" cap="none"/>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CA" sz="1400" u="none" strike="noStrike" cap="none"/>
                        <a:t>Invalid Charging Range: Apply 2.0 V (below range). Error flag should set, state transitions to Standby.</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OK</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07/09/2025</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Thomas</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50" marR="91450" marT="45725" marB="45725"/>
                </a:tc>
                <a:extLst>
                  <a:ext uri="{0D108BD9-81ED-4DB2-BD59-A6C34878D82A}">
                    <a16:rowId xmlns:a16="http://schemas.microsoft.com/office/drawing/2014/main" val="10002"/>
                  </a:ext>
                </a:extLst>
              </a:tr>
              <a:tr h="587825">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TC11</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CA" sz="1400" u="none" strike="noStrike" cap="none"/>
                        <a:t>Voltage Sensor</a:t>
                      </a:r>
                      <a:endParaRPr sz="1400" u="none" strike="noStrike" cap="none"/>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CA" sz="1400" u="none" strike="noStrike" cap="none"/>
                        <a:t>Invalid Charging Range: Apply 2.6 V (above range). Error flag should set, state transitions to Standby.</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OK</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07/09/2025</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Thomas</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50" marR="91450" marT="45725" marB="45725"/>
                </a:tc>
                <a:extLst>
                  <a:ext uri="{0D108BD9-81ED-4DB2-BD59-A6C34878D82A}">
                    <a16:rowId xmlns:a16="http://schemas.microsoft.com/office/drawing/2014/main" val="10003"/>
                  </a:ext>
                </a:extLst>
              </a:tr>
              <a:tr h="587825">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TC12</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CA" sz="1400" u="none" strike="noStrike" cap="none"/>
                        <a:t>Voltage Sensor</a:t>
                      </a:r>
                      <a:endParaRPr sz="1400" u="none" strike="noStrike" cap="none"/>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CA" sz="1400" u="none" strike="noStrike" cap="none"/>
                        <a:t>Valid Discharging Range: Apply 1.1 V (within range). Ensure sensor remains in Discharging state.</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OK</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07/09/2025</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Thomas</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50" marR="91450" marT="45725" marB="45725"/>
                </a:tc>
                <a:extLst>
                  <a:ext uri="{0D108BD9-81ED-4DB2-BD59-A6C34878D82A}">
                    <a16:rowId xmlns:a16="http://schemas.microsoft.com/office/drawing/2014/main" val="10004"/>
                  </a:ext>
                </a:extLst>
              </a:tr>
              <a:tr h="587825">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TC14</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CA" sz="1400" u="none" strike="noStrike" cap="none"/>
                        <a:t>Voltage Sensor</a:t>
                      </a:r>
                      <a:endParaRPr sz="1400" u="none" strike="noStrike" cap="none"/>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CA" sz="1400" u="none" strike="noStrike" cap="none"/>
                        <a:t>Invalid Discharging Range: Apply 0.8 V (below range). Error flag should set, state transitions to Standby.</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OK</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07/09/2025</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Thomas</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50" marR="91450" marT="45725" marB="45725"/>
                </a:tc>
                <a:extLst>
                  <a:ext uri="{0D108BD9-81ED-4DB2-BD59-A6C34878D82A}">
                    <a16:rowId xmlns:a16="http://schemas.microsoft.com/office/drawing/2014/main" val="10005"/>
                  </a:ext>
                </a:extLst>
              </a:tr>
              <a:tr h="587825">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TC15</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a:buNone/>
                      </a:pPr>
                      <a:r>
                        <a:rPr lang="en-CA" sz="1400" u="none" strike="noStrike" cap="none"/>
                        <a:t>Voltage Sensor</a:t>
                      </a:r>
                      <a:endParaRPr sz="1400" u="none" strike="noStrike" cap="none"/>
                    </a:p>
                  </a:txBody>
                  <a:tcPr marL="91450" marR="91450" marT="45725" marB="45725"/>
                </a:tc>
                <a:tc>
                  <a:txBody>
                    <a:bodyPr/>
                    <a:lstStyle/>
                    <a:p>
                      <a:pPr marL="0" marR="0" lvl="0" indent="0" algn="just" rtl="0">
                        <a:lnSpc>
                          <a:spcPct val="100000"/>
                        </a:lnSpc>
                        <a:spcBef>
                          <a:spcPts val="0"/>
                        </a:spcBef>
                        <a:spcAft>
                          <a:spcPts val="0"/>
                        </a:spcAft>
                        <a:buClr>
                          <a:srgbClr val="000000"/>
                        </a:buClr>
                        <a:buSzPts val="1400"/>
                        <a:buFont typeface="Arial"/>
                        <a:buNone/>
                      </a:pPr>
                      <a:r>
                        <a:rPr lang="en-CA" sz="1400" u="none" strike="noStrike" cap="none"/>
                        <a:t>Invalid Discharging Range: Apply 1.4 V (above range). Error flag should set, state transitions to Standby.</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OK</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07/09/2025</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r>
                        <a:rPr lang="en-CA" sz="1400" u="none" strike="noStrike" cap="none"/>
                        <a:t>Thomas</a:t>
                      </a:r>
                      <a:endParaRPr sz="1400" u="none" strike="noStrike" cap="none"/>
                    </a:p>
                  </a:txBody>
                  <a:tcPr marL="91450" marR="91450" marT="45725" marB="45725"/>
                </a:tc>
                <a:tc>
                  <a:txBody>
                    <a:bodyPr/>
                    <a:lstStyle/>
                    <a:p>
                      <a:pPr marL="0" marR="0" lvl="0" indent="0" algn="ctr" rtl="0">
                        <a:lnSpc>
                          <a:spcPct val="100000"/>
                        </a:lnSpc>
                        <a:spcBef>
                          <a:spcPts val="0"/>
                        </a:spcBef>
                        <a:spcAft>
                          <a:spcPts val="0"/>
                        </a:spcAft>
                        <a:buClr>
                          <a:srgbClr val="000000"/>
                        </a:buClr>
                        <a:buSzPts val="1400"/>
                        <a:buFont typeface="Arial"/>
                        <a:buNone/>
                      </a:pPr>
                      <a:endParaRPr sz="1400" u="none" strike="noStrike" cap="none"/>
                    </a:p>
                  </a:txBody>
                  <a:tcPr marL="91450" marR="91450" marT="45725" marB="45725"/>
                </a:tc>
                <a:extLst>
                  <a:ext uri="{0D108BD9-81ED-4DB2-BD59-A6C34878D82A}">
                    <a16:rowId xmlns:a16="http://schemas.microsoft.com/office/drawing/2014/main" val="10006"/>
                  </a:ext>
                </a:extLst>
              </a:tr>
            </a:tbl>
          </a:graphicData>
        </a:graphic>
      </p:graphicFrame>
      <p:sp>
        <p:nvSpPr>
          <p:cNvPr id="507" name="Google Shape;507;p1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31</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g3a593f84260_1_8"/>
          <p:cNvSpPr txBox="1">
            <a:spLocks noGrp="1"/>
          </p:cNvSpPr>
          <p:nvPr>
            <p:ph type="title"/>
          </p:nvPr>
        </p:nvSpPr>
        <p:spPr>
          <a:xfrm>
            <a:off x="524784" y="248038"/>
            <a:ext cx="8162100"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CA"/>
              <a:t>The Story Begins…</a:t>
            </a:r>
            <a:endParaRPr sz="3500">
              <a:latin typeface="Calibri"/>
              <a:ea typeface="Calibri"/>
              <a:cs typeface="Calibri"/>
              <a:sym typeface="Calibri"/>
            </a:endParaRPr>
          </a:p>
        </p:txBody>
      </p:sp>
      <p:sp>
        <p:nvSpPr>
          <p:cNvPr id="129" name="Google Shape;129;g3a593f84260_1_8"/>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4</a:t>
            </a:fld>
            <a:endParaRPr/>
          </a:p>
        </p:txBody>
      </p:sp>
      <p:sp>
        <p:nvSpPr>
          <p:cNvPr id="130" name="Google Shape;130;g3a593f84260_1_8"/>
          <p:cNvSpPr txBox="1"/>
          <p:nvPr/>
        </p:nvSpPr>
        <p:spPr>
          <a:xfrm>
            <a:off x="310275" y="2320800"/>
            <a:ext cx="3850200" cy="29244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800"/>
              </a:spcBef>
              <a:spcAft>
                <a:spcPts val="0"/>
              </a:spcAft>
              <a:buNone/>
            </a:pPr>
            <a:r>
              <a:rPr lang="en-CA" sz="2000">
                <a:solidFill>
                  <a:schemeClr val="dk1"/>
                </a:solidFill>
              </a:rPr>
              <a:t>•</a:t>
            </a:r>
            <a:r>
              <a:rPr lang="en-CA" sz="2000">
                <a:solidFill>
                  <a:schemeClr val="dk1"/>
                </a:solidFill>
                <a:latin typeface="Calibri"/>
                <a:ea typeface="Calibri"/>
                <a:cs typeface="Calibri"/>
                <a:sym typeface="Calibri"/>
              </a:rPr>
              <a:t>Hard‑working elves bake tasty cookies.</a:t>
            </a:r>
            <a:endParaRPr sz="2000">
              <a:solidFill>
                <a:schemeClr val="dk1"/>
              </a:solidFill>
              <a:latin typeface="Calibri"/>
              <a:ea typeface="Calibri"/>
              <a:cs typeface="Calibri"/>
              <a:sym typeface="Calibri"/>
            </a:endParaRPr>
          </a:p>
          <a:p>
            <a:pPr marL="0" lvl="0" indent="0" algn="l" rtl="0">
              <a:lnSpc>
                <a:spcPct val="115000"/>
              </a:lnSpc>
              <a:spcBef>
                <a:spcPts val="800"/>
              </a:spcBef>
              <a:spcAft>
                <a:spcPts val="0"/>
              </a:spcAft>
              <a:buNone/>
            </a:pPr>
            <a:r>
              <a:rPr lang="en-CA" sz="2000">
                <a:solidFill>
                  <a:schemeClr val="dk1"/>
                </a:solidFill>
              </a:rPr>
              <a:t>•</a:t>
            </a:r>
            <a:r>
              <a:rPr lang="en-CA" sz="2000">
                <a:solidFill>
                  <a:schemeClr val="dk1"/>
                </a:solidFill>
                <a:latin typeface="Calibri"/>
                <a:ea typeface="Calibri"/>
                <a:cs typeface="Calibri"/>
                <a:sym typeface="Calibri"/>
              </a:rPr>
              <a:t>But too many have burned their fancy clothes!</a:t>
            </a:r>
            <a:endParaRPr sz="2000">
              <a:solidFill>
                <a:schemeClr val="dk1"/>
              </a:solidFill>
              <a:latin typeface="Calibri"/>
              <a:ea typeface="Calibri"/>
              <a:cs typeface="Calibri"/>
              <a:sym typeface="Calibri"/>
            </a:endParaRPr>
          </a:p>
          <a:p>
            <a:pPr marL="0" lvl="0" indent="0" algn="l" rtl="0">
              <a:lnSpc>
                <a:spcPct val="115000"/>
              </a:lnSpc>
              <a:spcBef>
                <a:spcPts val="800"/>
              </a:spcBef>
              <a:spcAft>
                <a:spcPts val="0"/>
              </a:spcAft>
              <a:buNone/>
            </a:pPr>
            <a:r>
              <a:rPr lang="en-CA" sz="2000">
                <a:solidFill>
                  <a:schemeClr val="dk1"/>
                </a:solidFill>
              </a:rPr>
              <a:t>•</a:t>
            </a:r>
            <a:r>
              <a:rPr lang="en-CA" sz="2000">
                <a:solidFill>
                  <a:schemeClr val="dk1"/>
                </a:solidFill>
                <a:latin typeface="Calibri"/>
                <a:ea typeface="Calibri"/>
                <a:cs typeface="Calibri"/>
                <a:sym typeface="Calibri"/>
              </a:rPr>
              <a:t>Santa is being sued for forest fires.</a:t>
            </a:r>
            <a:endParaRPr sz="2000">
              <a:solidFill>
                <a:schemeClr val="dk1"/>
              </a:solidFill>
              <a:latin typeface="Calibri"/>
              <a:ea typeface="Calibri"/>
              <a:cs typeface="Calibri"/>
              <a:sym typeface="Calibri"/>
            </a:endParaRPr>
          </a:p>
          <a:p>
            <a:pPr marL="0" lvl="0" indent="0" algn="l" rtl="0">
              <a:lnSpc>
                <a:spcPct val="115000"/>
              </a:lnSpc>
              <a:spcBef>
                <a:spcPts val="800"/>
              </a:spcBef>
              <a:spcAft>
                <a:spcPts val="0"/>
              </a:spcAft>
              <a:buNone/>
            </a:pPr>
            <a:r>
              <a:rPr lang="en-CA" sz="2000">
                <a:solidFill>
                  <a:schemeClr val="dk1"/>
                </a:solidFill>
              </a:rPr>
              <a:t>•</a:t>
            </a:r>
            <a:r>
              <a:rPr lang="en-CA" sz="2000">
                <a:solidFill>
                  <a:schemeClr val="dk1"/>
                </a:solidFill>
                <a:latin typeface="Calibri"/>
                <a:ea typeface="Calibri"/>
                <a:cs typeface="Calibri"/>
                <a:sym typeface="Calibri"/>
              </a:rPr>
              <a:t>You must design a </a:t>
            </a:r>
            <a:r>
              <a:rPr lang="en-CA" sz="2000" b="1" u="sng">
                <a:solidFill>
                  <a:srgbClr val="FF0000"/>
                </a:solidFill>
                <a:latin typeface="Calibri"/>
                <a:ea typeface="Calibri"/>
                <a:cs typeface="Calibri"/>
                <a:sym typeface="Calibri"/>
              </a:rPr>
              <a:t>SAFE oven controller</a:t>
            </a:r>
            <a:r>
              <a:rPr lang="en-CA" sz="2000">
                <a:solidFill>
                  <a:schemeClr val="dk1"/>
                </a:solidFill>
                <a:latin typeface="Calibri"/>
                <a:ea typeface="Calibri"/>
                <a:cs typeface="Calibri"/>
                <a:sym typeface="Calibri"/>
              </a:rPr>
              <a:t>.</a:t>
            </a:r>
            <a:endParaRPr sz="2000">
              <a:solidFill>
                <a:schemeClr val="dk1"/>
              </a:solidFill>
              <a:latin typeface="Calibri"/>
              <a:ea typeface="Calibri"/>
              <a:cs typeface="Calibri"/>
              <a:sym typeface="Calibri"/>
            </a:endParaRPr>
          </a:p>
        </p:txBody>
      </p:sp>
      <p:pic>
        <p:nvPicPr>
          <p:cNvPr id="131" name="Google Shape;131;g3a593f84260_1_8"/>
          <p:cNvPicPr preferRelativeResize="0"/>
          <p:nvPr/>
        </p:nvPicPr>
        <p:blipFill>
          <a:blip r:embed="rId3">
            <a:alphaModFix/>
          </a:blip>
          <a:stretch>
            <a:fillRect/>
          </a:stretch>
        </p:blipFill>
        <p:spPr>
          <a:xfrm>
            <a:off x="4333125" y="1704950"/>
            <a:ext cx="4353600" cy="4353600"/>
          </a:xfrm>
          <a:prstGeom prst="roundRect">
            <a:avLst>
              <a:gd name="adj" fmla="val 16667"/>
            </a:avLst>
          </a:prstGeom>
          <a:noFill/>
          <a:ln>
            <a:noFill/>
          </a:ln>
          <a:effectLst>
            <a:outerShdw blurRad="57150" dist="19050" dir="5400000" algn="bl" rotWithShape="0">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g3a593f84260_1_25"/>
          <p:cNvSpPr txBox="1">
            <a:spLocks noGrp="1"/>
          </p:cNvSpPr>
          <p:nvPr>
            <p:ph type="title"/>
          </p:nvPr>
        </p:nvSpPr>
        <p:spPr>
          <a:xfrm>
            <a:off x="524784" y="248038"/>
            <a:ext cx="8162100"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CA"/>
              <a:t>Ultimate Goals</a:t>
            </a:r>
            <a:endParaRPr sz="3500">
              <a:latin typeface="Calibri"/>
              <a:ea typeface="Calibri"/>
              <a:cs typeface="Calibri"/>
              <a:sym typeface="Calibri"/>
            </a:endParaRPr>
          </a:p>
        </p:txBody>
      </p:sp>
      <p:sp>
        <p:nvSpPr>
          <p:cNvPr id="137" name="Google Shape;137;g3a593f84260_1_25"/>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5</a:t>
            </a:fld>
            <a:endParaRPr/>
          </a:p>
        </p:txBody>
      </p:sp>
      <p:sp>
        <p:nvSpPr>
          <p:cNvPr id="138" name="Google Shape;138;g3a593f84260_1_25"/>
          <p:cNvSpPr/>
          <p:nvPr/>
        </p:nvSpPr>
        <p:spPr>
          <a:xfrm>
            <a:off x="685750" y="1438600"/>
            <a:ext cx="3568500" cy="1896300"/>
          </a:xfrm>
          <a:prstGeom prst="rect">
            <a:avLst/>
          </a:prstGeom>
          <a:solidFill>
            <a:srgbClr val="C9DAF8"/>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800"/>
              </a:spcBef>
              <a:spcAft>
                <a:spcPts val="0"/>
              </a:spcAft>
              <a:buClr>
                <a:schemeClr val="dk1"/>
              </a:buClr>
              <a:buSzPts val="1100"/>
              <a:buFont typeface="Arial"/>
              <a:buNone/>
            </a:pPr>
            <a:r>
              <a:rPr lang="en-CA" sz="2000" b="1">
                <a:solidFill>
                  <a:schemeClr val="dk1"/>
                </a:solidFill>
                <a:latin typeface="Calibri"/>
                <a:ea typeface="Calibri"/>
                <a:cs typeface="Calibri"/>
                <a:sym typeface="Calibri"/>
              </a:rPr>
              <a:t>Basics</a:t>
            </a:r>
            <a:endParaRPr sz="2000" b="1">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Maintain oven at 180°C.</a:t>
            </a:r>
            <a:endParaRPr sz="1600">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Simple logic:</a:t>
            </a:r>
            <a:endParaRPr sz="1600">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 Too cold → Turn ON</a:t>
            </a:r>
            <a:endParaRPr sz="1600">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 Too hot → Turn OFF</a:t>
            </a:r>
            <a:endParaRPr sz="1600">
              <a:solidFill>
                <a:schemeClr val="dk1"/>
              </a:solidFill>
            </a:endParaRPr>
          </a:p>
          <a:p>
            <a:pPr marL="0" lvl="0" indent="0" algn="ctr" rtl="0">
              <a:spcBef>
                <a:spcPts val="0"/>
              </a:spcBef>
              <a:spcAft>
                <a:spcPts val="0"/>
              </a:spcAft>
              <a:buNone/>
            </a:pPr>
            <a:endParaRPr>
              <a:latin typeface="Calibri"/>
              <a:ea typeface="Calibri"/>
              <a:cs typeface="Calibri"/>
              <a:sym typeface="Calibri"/>
            </a:endParaRPr>
          </a:p>
        </p:txBody>
      </p:sp>
      <p:sp>
        <p:nvSpPr>
          <p:cNvPr id="139" name="Google Shape;139;g3a593f84260_1_25"/>
          <p:cNvSpPr/>
          <p:nvPr/>
        </p:nvSpPr>
        <p:spPr>
          <a:xfrm>
            <a:off x="4795725" y="1438600"/>
            <a:ext cx="3568500" cy="1896300"/>
          </a:xfrm>
          <a:prstGeom prst="rect">
            <a:avLst/>
          </a:prstGeom>
          <a:solidFill>
            <a:srgbClr val="F4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CA" sz="2000" b="1">
                <a:solidFill>
                  <a:schemeClr val="dk1"/>
                </a:solidFill>
                <a:latin typeface="Calibri"/>
                <a:ea typeface="Calibri"/>
                <a:cs typeface="Calibri"/>
                <a:sym typeface="Calibri"/>
              </a:rPr>
              <a:t>Critical Safety Requirement</a:t>
            </a:r>
            <a:endParaRPr sz="2000" b="1">
              <a:solidFill>
                <a:schemeClr val="dk1"/>
              </a:solidFill>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If the oven door opens → IMMEDIATELY shut off.</a:t>
            </a:r>
            <a:endParaRPr sz="1600">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Close the door → Resume operation.</a:t>
            </a:r>
            <a:endParaRPr sz="1600">
              <a:solidFill>
                <a:schemeClr val="dk1"/>
              </a:solidFill>
              <a:latin typeface="Calibri"/>
              <a:ea typeface="Calibri"/>
              <a:cs typeface="Calibri"/>
              <a:sym typeface="Calibri"/>
            </a:endParaRPr>
          </a:p>
          <a:p>
            <a:pPr marL="0" lvl="0" indent="0" algn="l" rtl="0">
              <a:lnSpc>
                <a:spcPct val="115000"/>
              </a:lnSpc>
              <a:spcBef>
                <a:spcPts val="800"/>
              </a:spcBef>
              <a:spcAft>
                <a:spcPts val="0"/>
              </a:spcAft>
              <a:buNone/>
            </a:pPr>
            <a:r>
              <a:rPr lang="en-CA" sz="1600">
                <a:solidFill>
                  <a:schemeClr val="dk1"/>
                </a:solidFill>
              </a:rPr>
              <a:t>•</a:t>
            </a:r>
            <a:r>
              <a:rPr lang="en-CA" sz="1600">
                <a:solidFill>
                  <a:schemeClr val="dk1"/>
                </a:solidFill>
                <a:latin typeface="Calibri"/>
                <a:ea typeface="Calibri"/>
                <a:cs typeface="Calibri"/>
                <a:sym typeface="Calibri"/>
              </a:rPr>
              <a:t>Elf union demands ZERO flaming outfits.</a:t>
            </a:r>
            <a:endParaRPr sz="2000" b="1">
              <a:solidFill>
                <a:schemeClr val="dk1"/>
              </a:solidFill>
              <a:latin typeface="Calibri"/>
              <a:ea typeface="Calibri"/>
              <a:cs typeface="Calibri"/>
              <a:sym typeface="Calibri"/>
            </a:endParaRPr>
          </a:p>
        </p:txBody>
      </p:sp>
      <p:sp>
        <p:nvSpPr>
          <p:cNvPr id="140" name="Google Shape;140;g3a593f84260_1_25"/>
          <p:cNvSpPr/>
          <p:nvPr/>
        </p:nvSpPr>
        <p:spPr>
          <a:xfrm>
            <a:off x="685750" y="3531400"/>
            <a:ext cx="3568500" cy="3045300"/>
          </a:xfrm>
          <a:prstGeom prst="rect">
            <a:avLst/>
          </a:prstGeom>
          <a:solidFill>
            <a:srgbClr val="D9EAD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800"/>
              </a:spcBef>
              <a:spcAft>
                <a:spcPts val="0"/>
              </a:spcAft>
              <a:buClr>
                <a:schemeClr val="dk1"/>
              </a:buClr>
              <a:buSzPts val="1100"/>
              <a:buFont typeface="Arial"/>
              <a:buNone/>
            </a:pPr>
            <a:r>
              <a:rPr lang="en-CA" sz="2000" b="1">
                <a:solidFill>
                  <a:schemeClr val="dk1"/>
                </a:solidFill>
                <a:latin typeface="Calibri"/>
                <a:ea typeface="Calibri"/>
                <a:cs typeface="Calibri"/>
                <a:sym typeface="Calibri"/>
              </a:rPr>
              <a:t>System I/O</a:t>
            </a:r>
            <a:endParaRPr sz="2000" b="1">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u="sng">
                <a:solidFill>
                  <a:schemeClr val="dk1"/>
                </a:solidFill>
              </a:rPr>
              <a:t>•</a:t>
            </a:r>
            <a:r>
              <a:rPr lang="en-CA" sz="1600" u="sng">
                <a:solidFill>
                  <a:schemeClr val="dk1"/>
                </a:solidFill>
                <a:latin typeface="Calibri"/>
                <a:ea typeface="Calibri"/>
                <a:cs typeface="Calibri"/>
                <a:sym typeface="Calibri"/>
              </a:rPr>
              <a:t>Inputs:</a:t>
            </a:r>
            <a:endParaRPr sz="1600" u="sng">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 Temperature sensor (-10°C to 300°C)</a:t>
            </a:r>
            <a:endParaRPr sz="1600">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 Door sensor (0V closed, 5V open)</a:t>
            </a:r>
            <a:endParaRPr sz="1600">
              <a:solidFill>
                <a:schemeClr val="dk1"/>
              </a:solidFill>
            </a:endParaRPr>
          </a:p>
          <a:p>
            <a:pPr marL="0" lvl="0" indent="0" algn="l" rtl="0">
              <a:lnSpc>
                <a:spcPct val="115000"/>
              </a:lnSpc>
              <a:spcBef>
                <a:spcPts val="800"/>
              </a:spcBef>
              <a:spcAft>
                <a:spcPts val="0"/>
              </a:spcAft>
              <a:buClr>
                <a:schemeClr val="dk1"/>
              </a:buClr>
              <a:buSzPts val="1100"/>
              <a:buFont typeface="Arial"/>
              <a:buNone/>
            </a:pPr>
            <a:r>
              <a:rPr lang="en-CA" sz="1600" u="sng">
                <a:solidFill>
                  <a:schemeClr val="dk1"/>
                </a:solidFill>
              </a:rPr>
              <a:t>•</a:t>
            </a:r>
            <a:r>
              <a:rPr lang="en-CA" sz="1600" u="sng">
                <a:solidFill>
                  <a:schemeClr val="dk1"/>
                </a:solidFill>
                <a:latin typeface="Calibri"/>
                <a:ea typeface="Calibri"/>
                <a:cs typeface="Calibri"/>
                <a:sym typeface="Calibri"/>
              </a:rPr>
              <a:t>Outputs:</a:t>
            </a:r>
            <a:endParaRPr sz="1600" u="sng">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 Gas valve control</a:t>
            </a:r>
            <a:endParaRPr sz="1600">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 Gas igniter control (auto OFF after 5 sec)</a:t>
            </a:r>
            <a:endParaRPr sz="1600">
              <a:solidFill>
                <a:schemeClr val="dk1"/>
              </a:solidFill>
              <a:latin typeface="Calibri"/>
              <a:ea typeface="Calibri"/>
              <a:cs typeface="Calibri"/>
              <a:sym typeface="Calibri"/>
            </a:endParaRPr>
          </a:p>
          <a:p>
            <a:pPr marL="0" lvl="0" indent="0" algn="ctr" rtl="0">
              <a:spcBef>
                <a:spcPts val="0"/>
              </a:spcBef>
              <a:spcAft>
                <a:spcPts val="0"/>
              </a:spcAft>
              <a:buNone/>
            </a:pPr>
            <a:endParaRPr sz="2000" b="1">
              <a:solidFill>
                <a:schemeClr val="dk1"/>
              </a:solidFill>
              <a:latin typeface="Calibri"/>
              <a:ea typeface="Calibri"/>
              <a:cs typeface="Calibri"/>
              <a:sym typeface="Calibri"/>
            </a:endParaRPr>
          </a:p>
        </p:txBody>
      </p:sp>
      <p:sp>
        <p:nvSpPr>
          <p:cNvPr id="141" name="Google Shape;141;g3a593f84260_1_25"/>
          <p:cNvSpPr/>
          <p:nvPr/>
        </p:nvSpPr>
        <p:spPr>
          <a:xfrm>
            <a:off x="4795725" y="3531400"/>
            <a:ext cx="3568500" cy="2238000"/>
          </a:xfrm>
          <a:prstGeom prst="rect">
            <a:avLst/>
          </a:prstGeom>
          <a:solidFill>
            <a:srgbClr val="FFF2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800"/>
              </a:spcBef>
              <a:spcAft>
                <a:spcPts val="0"/>
              </a:spcAft>
              <a:buClr>
                <a:schemeClr val="dk1"/>
              </a:buClr>
              <a:buSzPts val="1100"/>
              <a:buFont typeface="Arial"/>
              <a:buNone/>
            </a:pPr>
            <a:r>
              <a:rPr lang="en-CA" sz="1900" b="1">
                <a:solidFill>
                  <a:schemeClr val="dk1"/>
                </a:solidFill>
                <a:latin typeface="Calibri"/>
                <a:ea typeface="Calibri"/>
                <a:cs typeface="Calibri"/>
                <a:sym typeface="Calibri"/>
              </a:rPr>
              <a:t>Temperature Measurement Logic</a:t>
            </a:r>
            <a:endParaRPr sz="1900" b="1">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Sensor provides vref (4.5–5.5V)&amp; signal.</a:t>
            </a:r>
            <a:endParaRPr sz="1600">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Signal % of vref:</a:t>
            </a:r>
            <a:endParaRPr sz="1600">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- 10% → -10°C</a:t>
            </a:r>
            <a:endParaRPr sz="1600">
              <a:solidFill>
                <a:schemeClr val="dk1"/>
              </a:solidFill>
              <a:latin typeface="Calibri"/>
              <a:ea typeface="Calibri"/>
              <a:cs typeface="Calibri"/>
              <a:sym typeface="Calibri"/>
            </a:endParaRPr>
          </a:p>
          <a:p>
            <a:pPr marL="0" lvl="0" indent="0" algn="l" rtl="0">
              <a:lnSpc>
                <a:spcPct val="115000"/>
              </a:lnSpc>
              <a:spcBef>
                <a:spcPts val="800"/>
              </a:spcBef>
              <a:spcAft>
                <a:spcPts val="0"/>
              </a:spcAft>
              <a:buClr>
                <a:schemeClr val="dk1"/>
              </a:buClr>
              <a:buSzPts val="1100"/>
              <a:buFont typeface="Arial"/>
              <a:buNone/>
            </a:pPr>
            <a:r>
              <a:rPr lang="en-CA" sz="1600">
                <a:solidFill>
                  <a:schemeClr val="dk1"/>
                </a:solidFill>
              </a:rPr>
              <a:t>•</a:t>
            </a:r>
            <a:r>
              <a:rPr lang="en-CA" sz="1600">
                <a:solidFill>
                  <a:schemeClr val="dk1"/>
                </a:solidFill>
                <a:latin typeface="Calibri"/>
                <a:ea typeface="Calibri"/>
                <a:cs typeface="Calibri"/>
                <a:sym typeface="Calibri"/>
              </a:rPr>
              <a:t>- 90% → 300°C</a:t>
            </a:r>
            <a:endParaRPr sz="1600">
              <a:solidFill>
                <a:schemeClr val="dk1"/>
              </a:solidFill>
              <a:latin typeface="Calibri"/>
              <a:ea typeface="Calibri"/>
              <a:cs typeface="Calibri"/>
              <a:sym typeface="Calibri"/>
            </a:endParaRPr>
          </a:p>
          <a:p>
            <a:pPr marL="0" lvl="0" indent="0" algn="l" rtl="0">
              <a:lnSpc>
                <a:spcPct val="115000"/>
              </a:lnSpc>
              <a:spcBef>
                <a:spcPts val="800"/>
              </a:spcBef>
              <a:spcAft>
                <a:spcPts val="0"/>
              </a:spcAft>
              <a:buNone/>
            </a:pPr>
            <a:r>
              <a:rPr lang="en-CA" sz="1600">
                <a:solidFill>
                  <a:schemeClr val="dk1"/>
                </a:solidFill>
              </a:rPr>
              <a:t>•</a:t>
            </a:r>
            <a:r>
              <a:rPr lang="en-CA" sz="1600">
                <a:solidFill>
                  <a:schemeClr val="dk1"/>
                </a:solidFill>
                <a:latin typeface="Calibri"/>
                <a:ea typeface="Calibri"/>
                <a:cs typeface="Calibri"/>
                <a:sym typeface="Calibri"/>
              </a:rPr>
              <a:t>Linear in between.</a:t>
            </a:r>
            <a:endParaRPr sz="2000" b="1">
              <a:solidFill>
                <a:schemeClr val="dk1"/>
              </a:solidFill>
              <a:latin typeface="Calibri"/>
              <a:ea typeface="Calibri"/>
              <a:cs typeface="Calibri"/>
              <a:sym typeface="Calibri"/>
            </a:endParaRPr>
          </a:p>
        </p:txBody>
      </p:sp>
      <p:sp>
        <p:nvSpPr>
          <p:cNvPr id="142" name="Google Shape;142;g3a593f84260_1_25"/>
          <p:cNvSpPr/>
          <p:nvPr/>
        </p:nvSpPr>
        <p:spPr>
          <a:xfrm>
            <a:off x="4795725" y="5769400"/>
            <a:ext cx="3568500" cy="807300"/>
          </a:xfrm>
          <a:prstGeom prst="rect">
            <a:avLst/>
          </a:prstGeom>
          <a:solidFill>
            <a:srgbClr val="F9CB9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35714"/>
              </a:lnSpc>
              <a:spcBef>
                <a:spcPts val="0"/>
              </a:spcBef>
              <a:spcAft>
                <a:spcPts val="0"/>
              </a:spcAft>
              <a:buClr>
                <a:schemeClr val="dk1"/>
              </a:buClr>
              <a:buSzPts val="1100"/>
              <a:buFont typeface="Arial"/>
              <a:buNone/>
            </a:pPr>
            <a:r>
              <a:rPr lang="en-CA" sz="1250">
                <a:solidFill>
                  <a:srgbClr val="38761D"/>
                </a:solidFill>
                <a:latin typeface="Courier New"/>
                <a:ea typeface="Courier New"/>
                <a:cs typeface="Courier New"/>
                <a:sym typeface="Courier New"/>
              </a:rPr>
              <a:t>// Calculate temperature</a:t>
            </a:r>
            <a:endParaRPr sz="1250">
              <a:solidFill>
                <a:srgbClr val="38761D"/>
              </a:solidFill>
              <a:latin typeface="Courier New"/>
              <a:ea typeface="Courier New"/>
              <a:cs typeface="Courier New"/>
              <a:sym typeface="Courier New"/>
            </a:endParaRPr>
          </a:p>
          <a:p>
            <a:pPr marL="0" lvl="0" indent="0" algn="l" rtl="0">
              <a:lnSpc>
                <a:spcPct val="135714"/>
              </a:lnSpc>
              <a:spcBef>
                <a:spcPts val="0"/>
              </a:spcBef>
              <a:spcAft>
                <a:spcPts val="0"/>
              </a:spcAft>
              <a:buNone/>
            </a:pPr>
            <a:r>
              <a:rPr lang="en-CA" sz="1250" b="1">
                <a:solidFill>
                  <a:schemeClr val="dk1"/>
                </a:solidFill>
                <a:latin typeface="Courier New"/>
                <a:ea typeface="Courier New"/>
                <a:cs typeface="Courier New"/>
                <a:sym typeface="Courier New"/>
              </a:rPr>
              <a:t>t = 387.5 * (signal/vref)- 48.75;</a:t>
            </a:r>
            <a:endParaRPr sz="2200" b="1">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3a593f84260_1_52"/>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CA"/>
              <a:t>Mission</a:t>
            </a:r>
            <a:endParaRPr/>
          </a:p>
        </p:txBody>
      </p:sp>
      <p:sp>
        <p:nvSpPr>
          <p:cNvPr id="149" name="Google Shape;149;g3a593f84260_1_52"/>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CA"/>
              <a:t>6</a:t>
            </a:fld>
            <a:endParaRPr/>
          </a:p>
        </p:txBody>
      </p:sp>
      <p:sp>
        <p:nvSpPr>
          <p:cNvPr id="150" name="Google Shape;150;g3a593f84260_1_52"/>
          <p:cNvSpPr txBox="1"/>
          <p:nvPr/>
        </p:nvSpPr>
        <p:spPr>
          <a:xfrm>
            <a:off x="457200" y="2076800"/>
            <a:ext cx="4565100" cy="2376600"/>
          </a:xfrm>
          <a:prstGeom prst="rect">
            <a:avLst/>
          </a:prstGeom>
          <a:noFill/>
          <a:ln>
            <a:noFill/>
          </a:ln>
        </p:spPr>
        <p:txBody>
          <a:bodyPr spcFirstLastPara="1" wrap="square" lIns="91425" tIns="91425" rIns="91425" bIns="91425" anchor="t" anchorCtr="0">
            <a:spAutoFit/>
          </a:bodyPr>
          <a:lstStyle/>
          <a:p>
            <a:pPr marL="457200" lvl="0" indent="-431800" algn="just" rtl="0">
              <a:lnSpc>
                <a:spcPct val="115000"/>
              </a:lnSpc>
              <a:spcBef>
                <a:spcPts val="800"/>
              </a:spcBef>
              <a:spcAft>
                <a:spcPts val="0"/>
              </a:spcAft>
              <a:buClr>
                <a:schemeClr val="dk1"/>
              </a:buClr>
              <a:buSzPts val="3200"/>
              <a:buFont typeface="Calibri"/>
              <a:buChar char="●"/>
            </a:pPr>
            <a:r>
              <a:rPr lang="en-CA" sz="3200">
                <a:solidFill>
                  <a:schemeClr val="dk1"/>
                </a:solidFill>
                <a:latin typeface="Calibri"/>
                <a:ea typeface="Calibri"/>
                <a:cs typeface="Calibri"/>
                <a:sym typeface="Calibri"/>
              </a:rPr>
              <a:t>Maintain 180°C</a:t>
            </a:r>
            <a:endParaRPr sz="3200">
              <a:solidFill>
                <a:schemeClr val="dk1"/>
              </a:solidFill>
              <a:latin typeface="Calibri"/>
              <a:ea typeface="Calibri"/>
              <a:cs typeface="Calibri"/>
              <a:sym typeface="Calibri"/>
            </a:endParaRPr>
          </a:p>
          <a:p>
            <a:pPr marL="457200" lvl="0" indent="-431800" algn="just" rtl="0">
              <a:lnSpc>
                <a:spcPct val="115000"/>
              </a:lnSpc>
              <a:spcBef>
                <a:spcPts val="0"/>
              </a:spcBef>
              <a:spcAft>
                <a:spcPts val="0"/>
              </a:spcAft>
              <a:buClr>
                <a:schemeClr val="dk1"/>
              </a:buClr>
              <a:buSzPts val="3200"/>
              <a:buFont typeface="Calibri"/>
              <a:buChar char="●"/>
            </a:pPr>
            <a:r>
              <a:rPr lang="en-CA" sz="3200">
                <a:solidFill>
                  <a:schemeClr val="dk1"/>
                </a:solidFill>
                <a:latin typeface="Calibri"/>
                <a:ea typeface="Calibri"/>
                <a:cs typeface="Calibri"/>
                <a:sym typeface="Calibri"/>
              </a:rPr>
              <a:t>Door‑open auto shutoff</a:t>
            </a:r>
            <a:endParaRPr sz="3200">
              <a:solidFill>
                <a:schemeClr val="dk1"/>
              </a:solidFill>
              <a:latin typeface="Calibri"/>
              <a:ea typeface="Calibri"/>
              <a:cs typeface="Calibri"/>
              <a:sym typeface="Calibri"/>
            </a:endParaRPr>
          </a:p>
          <a:p>
            <a:pPr marL="457200" lvl="0" indent="-431800" algn="just" rtl="0">
              <a:lnSpc>
                <a:spcPct val="115000"/>
              </a:lnSpc>
              <a:spcBef>
                <a:spcPts val="0"/>
              </a:spcBef>
              <a:spcAft>
                <a:spcPts val="0"/>
              </a:spcAft>
              <a:buClr>
                <a:schemeClr val="dk1"/>
              </a:buClr>
              <a:buSzPts val="3200"/>
              <a:buFont typeface="Calibri"/>
              <a:buChar char="●"/>
            </a:pPr>
            <a:r>
              <a:rPr lang="en-CA" sz="3200">
                <a:solidFill>
                  <a:schemeClr val="dk1"/>
                </a:solidFill>
                <a:latin typeface="Calibri"/>
                <a:ea typeface="Calibri"/>
                <a:cs typeface="Calibri"/>
                <a:sym typeface="Calibri"/>
              </a:rPr>
              <a:t>Control gas valve and igniter safely</a:t>
            </a:r>
            <a:endParaRPr sz="3200">
              <a:solidFill>
                <a:schemeClr val="dk1"/>
              </a:solidFill>
              <a:latin typeface="Calibri"/>
              <a:ea typeface="Calibri"/>
              <a:cs typeface="Calibri"/>
              <a:sym typeface="Calibri"/>
            </a:endParaRPr>
          </a:p>
        </p:txBody>
      </p:sp>
      <p:pic>
        <p:nvPicPr>
          <p:cNvPr id="151" name="Google Shape;151;g3a593f84260_1_52" title="oven-removebg-preview.png"/>
          <p:cNvPicPr preferRelativeResize="0"/>
          <p:nvPr/>
        </p:nvPicPr>
        <p:blipFill>
          <a:blip r:embed="rId3">
            <a:alphaModFix/>
          </a:blip>
          <a:stretch>
            <a:fillRect/>
          </a:stretch>
        </p:blipFill>
        <p:spPr>
          <a:xfrm>
            <a:off x="4850375" y="1873275"/>
            <a:ext cx="3733075" cy="2783660"/>
          </a:xfrm>
          <a:prstGeom prst="rect">
            <a:avLst/>
          </a:prstGeom>
          <a:noFill/>
          <a:ln>
            <a:noFill/>
          </a:ln>
        </p:spPr>
      </p:pic>
      <p:sp>
        <p:nvSpPr>
          <p:cNvPr id="152" name="Google Shape;152;g3a593f84260_1_52"/>
          <p:cNvSpPr txBox="1"/>
          <p:nvPr/>
        </p:nvSpPr>
        <p:spPr>
          <a:xfrm>
            <a:off x="457200" y="5112550"/>
            <a:ext cx="8229600" cy="1111200"/>
          </a:xfrm>
          <a:prstGeom prst="rect">
            <a:avLst/>
          </a:prstGeom>
          <a:solidFill>
            <a:srgbClr val="D9EAD3"/>
          </a:solidFill>
          <a:ln>
            <a:noFill/>
          </a:ln>
        </p:spPr>
        <p:txBody>
          <a:bodyPr spcFirstLastPara="1" wrap="square" lIns="91425" tIns="91425" rIns="91425" bIns="91425" anchor="t" anchorCtr="0">
            <a:spAutoFit/>
          </a:bodyPr>
          <a:lstStyle/>
          <a:p>
            <a:pPr marL="0" lvl="0" indent="0" algn="just" rtl="0">
              <a:lnSpc>
                <a:spcPct val="115000"/>
              </a:lnSpc>
              <a:spcBef>
                <a:spcPts val="800"/>
              </a:spcBef>
              <a:spcAft>
                <a:spcPts val="0"/>
              </a:spcAft>
              <a:buNone/>
            </a:pPr>
            <a:r>
              <a:rPr lang="en-CA" sz="2800">
                <a:solidFill>
                  <a:schemeClr val="dk1"/>
                </a:solidFill>
                <a:latin typeface="Calibri"/>
                <a:ea typeface="Calibri"/>
                <a:cs typeface="Calibri"/>
                <a:sym typeface="Calibri"/>
              </a:rPr>
              <a:t>Protect elves → protect forests → protect Santa from lawsuits! He’s going to deliver our Xmas gift on time.</a:t>
            </a:r>
            <a:endParaRPr sz="28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4"/>
          <p:cNvSpPr txBox="1">
            <a:spLocks noGrp="1"/>
          </p:cNvSpPr>
          <p:nvPr>
            <p:ph type="title"/>
          </p:nvPr>
        </p:nvSpPr>
        <p:spPr>
          <a:xfrm>
            <a:off x="524784" y="248038"/>
            <a:ext cx="8162016"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CA" sz="3600"/>
              <a:t>Critical requirements</a:t>
            </a:r>
            <a:endParaRPr sz="3500">
              <a:latin typeface="Calibri"/>
              <a:ea typeface="Calibri"/>
              <a:cs typeface="Calibri"/>
              <a:sym typeface="Calibri"/>
            </a:endParaRPr>
          </a:p>
        </p:txBody>
      </p:sp>
      <p:sp>
        <p:nvSpPr>
          <p:cNvPr id="158" name="Google Shape;158;p4"/>
          <p:cNvSpPr txBox="1">
            <a:spLocks noGrp="1"/>
          </p:cNvSpPr>
          <p:nvPr>
            <p:ph type="sldNum" idx="12"/>
          </p:nvPr>
        </p:nvSpPr>
        <p:spPr>
          <a:xfrm>
            <a:off x="6553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7</a:t>
            </a:fld>
            <a:endParaRPr/>
          </a:p>
        </p:txBody>
      </p:sp>
      <p:pic>
        <p:nvPicPr>
          <p:cNvPr id="159" name="Google Shape;159;p4"/>
          <p:cNvPicPr preferRelativeResize="0"/>
          <p:nvPr/>
        </p:nvPicPr>
        <p:blipFill>
          <a:blip r:embed="rId3">
            <a:alphaModFix/>
          </a:blip>
          <a:stretch>
            <a:fillRect/>
          </a:stretch>
        </p:blipFill>
        <p:spPr>
          <a:xfrm>
            <a:off x="152400" y="1559638"/>
            <a:ext cx="8839199" cy="4212662"/>
          </a:xfrm>
          <a:prstGeom prst="rect">
            <a:avLst/>
          </a:prstGeom>
          <a:noFill/>
          <a:ln>
            <a:noFill/>
          </a:ln>
        </p:spPr>
      </p:pic>
      <p:sp>
        <p:nvSpPr>
          <p:cNvPr id="160" name="Google Shape;160;p4"/>
          <p:cNvSpPr txBox="1"/>
          <p:nvPr/>
        </p:nvSpPr>
        <p:spPr>
          <a:xfrm>
            <a:off x="5054723" y="6194625"/>
            <a:ext cx="3262500" cy="3693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CA" sz="1800" u="sng">
                <a:solidFill>
                  <a:schemeClr val="hlink"/>
                </a:solidFill>
                <a:latin typeface="Calibri"/>
                <a:ea typeface="Calibri"/>
                <a:cs typeface="Calibri"/>
                <a:sym typeface="Calibri"/>
                <a:hlinkClick r:id="rId4"/>
              </a:rPr>
              <a:t>LlNK FULL SYSTEM ANALYSIS</a:t>
            </a: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4"/>
        <p:cNvGrpSpPr/>
        <p:nvPr/>
      </p:nvGrpSpPr>
      <p:grpSpPr>
        <a:xfrm>
          <a:off x="0" y="0"/>
          <a:ext cx="0" cy="0"/>
          <a:chOff x="0" y="0"/>
          <a:chExt cx="0" cy="0"/>
        </a:xfrm>
      </p:grpSpPr>
      <p:sp>
        <p:nvSpPr>
          <p:cNvPr id="165" name="Google Shape;165;p5"/>
          <p:cNvSpPr/>
          <p:nvPr/>
        </p:nvSpPr>
        <p:spPr>
          <a:xfrm>
            <a:off x="0" y="0"/>
            <a:ext cx="9144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6" name="Google Shape;166;p5"/>
          <p:cNvSpPr/>
          <p:nvPr/>
        </p:nvSpPr>
        <p:spPr>
          <a:xfrm>
            <a:off x="0" y="-427"/>
            <a:ext cx="9144000" cy="6858000"/>
          </a:xfrm>
          <a:prstGeom prst="rect">
            <a:avLst/>
          </a:prstGeom>
          <a:gradFill>
            <a:gsLst>
              <a:gs pos="0">
                <a:srgbClr val="000000"/>
              </a:gs>
              <a:gs pos="100000">
                <a:srgbClr val="366092"/>
              </a:gs>
            </a:gsLst>
            <a:lin ang="150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7" name="Google Shape;167;p5"/>
          <p:cNvSpPr/>
          <p:nvPr/>
        </p:nvSpPr>
        <p:spPr>
          <a:xfrm rot="10800000" flipH="1">
            <a:off x="341640" y="-1720"/>
            <a:ext cx="8812530" cy="6840685"/>
          </a:xfrm>
          <a:prstGeom prst="rect">
            <a:avLst/>
          </a:prstGeom>
          <a:gradFill>
            <a:gsLst>
              <a:gs pos="0">
                <a:srgbClr val="244061">
                  <a:alpha val="60392"/>
                </a:srgbClr>
              </a:gs>
              <a:gs pos="21000">
                <a:srgbClr val="244061">
                  <a:alpha val="60392"/>
                </a:srgbClr>
              </a:gs>
              <a:gs pos="100000">
                <a:srgbClr val="4F81BD">
                  <a:alpha val="0"/>
                </a:srgbClr>
              </a:gs>
            </a:gsLst>
            <a:lin ang="21593999"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8" name="Google Shape;168;p5"/>
          <p:cNvSpPr/>
          <p:nvPr/>
        </p:nvSpPr>
        <p:spPr>
          <a:xfrm>
            <a:off x="6454540" y="-1291"/>
            <a:ext cx="2706134" cy="6858864"/>
          </a:xfrm>
          <a:prstGeom prst="rect">
            <a:avLst/>
          </a:prstGeom>
          <a:gradFill>
            <a:gsLst>
              <a:gs pos="0">
                <a:srgbClr val="366092">
                  <a:alpha val="0"/>
                </a:srgbClr>
              </a:gs>
              <a:gs pos="99000">
                <a:srgbClr val="000000">
                  <a:alpha val="40392"/>
                </a:srgbClr>
              </a:gs>
              <a:gs pos="100000">
                <a:srgbClr val="000000">
                  <a:alpha val="40392"/>
                </a:srgbClr>
              </a:gs>
            </a:gsLst>
            <a:lin ang="162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69" name="Google Shape;169;p5"/>
          <p:cNvSpPr/>
          <p:nvPr/>
        </p:nvSpPr>
        <p:spPr>
          <a:xfrm rot="-6325827">
            <a:off x="3923854" y="1402819"/>
            <a:ext cx="4967533" cy="3741293"/>
          </a:xfrm>
          <a:prstGeom prst="ellipse">
            <a:avLst/>
          </a:prstGeom>
          <a:gradFill>
            <a:gsLst>
              <a:gs pos="0">
                <a:srgbClr val="4F81BD">
                  <a:alpha val="23529"/>
                </a:srgbClr>
              </a:gs>
              <a:gs pos="79000">
                <a:srgbClr val="93B3D7">
                  <a:alpha val="0"/>
                </a:srgbClr>
              </a:gs>
              <a:gs pos="100000">
                <a:srgbClr val="93B3D7">
                  <a:alpha val="0"/>
                </a:srgbClr>
              </a:gs>
            </a:gsLst>
            <a:lin ang="14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0" name="Google Shape;170;p5"/>
          <p:cNvSpPr txBox="1">
            <a:spLocks noGrp="1"/>
          </p:cNvSpPr>
          <p:nvPr>
            <p:ph type="ctrTitle"/>
          </p:nvPr>
        </p:nvSpPr>
        <p:spPr>
          <a:xfrm>
            <a:off x="1040148" y="818984"/>
            <a:ext cx="4947184" cy="3268520"/>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Clr>
                <a:srgbClr val="FFFFFF"/>
              </a:buClr>
              <a:buSzPts val="4200"/>
              <a:buFont typeface="Calibri"/>
              <a:buNone/>
            </a:pPr>
            <a:r>
              <a:rPr lang="en-CA" sz="4200">
                <a:solidFill>
                  <a:srgbClr val="FFFFFF"/>
                </a:solidFill>
              </a:rPr>
              <a:t>System Design</a:t>
            </a:r>
            <a:endParaRPr/>
          </a:p>
        </p:txBody>
      </p:sp>
      <p:sp>
        <p:nvSpPr>
          <p:cNvPr id="171" name="Google Shape;171;p5"/>
          <p:cNvSpPr/>
          <p:nvPr/>
        </p:nvSpPr>
        <p:spPr>
          <a:xfrm rot="10800000" flipH="1">
            <a:off x="4735" y="4480038"/>
            <a:ext cx="9134528" cy="2377962"/>
          </a:xfrm>
          <a:prstGeom prst="rect">
            <a:avLst/>
          </a:prstGeom>
          <a:gradFill>
            <a:gsLst>
              <a:gs pos="0">
                <a:srgbClr val="366092">
                  <a:alpha val="49411"/>
                </a:srgbClr>
              </a:gs>
              <a:gs pos="99000">
                <a:srgbClr val="000000">
                  <a:alpha val="33333"/>
                </a:srgbClr>
              </a:gs>
              <a:gs pos="100000">
                <a:srgbClr val="000000">
                  <a:alpha val="33333"/>
                </a:srgbClr>
              </a:gs>
            </a:gsLst>
            <a:lin ang="17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2" name="Google Shape;172;p5"/>
          <p:cNvSpPr txBox="1">
            <a:spLocks noGrp="1"/>
          </p:cNvSpPr>
          <p:nvPr>
            <p:ph type="subTitle" idx="1"/>
          </p:nvPr>
        </p:nvSpPr>
        <p:spPr>
          <a:xfrm>
            <a:off x="1448905" y="4797188"/>
            <a:ext cx="4538427" cy="1241828"/>
          </a:xfrm>
          <a:prstGeom prst="rect">
            <a:avLst/>
          </a:prstGeom>
          <a:noFill/>
          <a:ln>
            <a:noFill/>
          </a:ln>
        </p:spPr>
        <p:txBody>
          <a:bodyPr spcFirstLastPara="1" wrap="square" lIns="91425" tIns="45700" rIns="91425" bIns="45700" anchor="t" anchorCtr="0">
            <a:normAutofit/>
          </a:bodyPr>
          <a:lstStyle/>
          <a:p>
            <a:pPr marL="0" lvl="0" indent="0" algn="r" rtl="0">
              <a:lnSpc>
                <a:spcPct val="90000"/>
              </a:lnSpc>
              <a:spcBef>
                <a:spcPts val="0"/>
              </a:spcBef>
              <a:spcAft>
                <a:spcPts val="0"/>
              </a:spcAft>
              <a:buClr>
                <a:srgbClr val="FFFFFF"/>
              </a:buClr>
              <a:buSzPts val="2200"/>
              <a:buNone/>
            </a:pPr>
            <a:r>
              <a:rPr lang="en-CA" sz="2200">
                <a:solidFill>
                  <a:srgbClr val="FFFFFF"/>
                </a:solidFill>
              </a:rPr>
              <a:t>System Architecture Design</a:t>
            </a:r>
            <a:endParaRPr/>
          </a:p>
          <a:p>
            <a:pPr marL="0" lvl="0" indent="0" algn="r" rtl="0">
              <a:lnSpc>
                <a:spcPct val="90000"/>
              </a:lnSpc>
              <a:spcBef>
                <a:spcPts val="440"/>
              </a:spcBef>
              <a:spcAft>
                <a:spcPts val="0"/>
              </a:spcAft>
              <a:buClr>
                <a:srgbClr val="FFFFFF"/>
              </a:buClr>
              <a:buSzPts val="2200"/>
              <a:buNone/>
            </a:pPr>
            <a:r>
              <a:rPr lang="en-CA" sz="2200">
                <a:solidFill>
                  <a:srgbClr val="FFFFFF"/>
                </a:solidFill>
              </a:rPr>
              <a:t>Flowchart Diagram</a:t>
            </a:r>
            <a:endParaRPr/>
          </a:p>
          <a:p>
            <a:pPr marL="0" lvl="0" indent="0" algn="r" rtl="0">
              <a:lnSpc>
                <a:spcPct val="90000"/>
              </a:lnSpc>
              <a:spcBef>
                <a:spcPts val="440"/>
              </a:spcBef>
              <a:spcAft>
                <a:spcPts val="0"/>
              </a:spcAft>
              <a:buClr>
                <a:srgbClr val="FFFFFF"/>
              </a:buClr>
              <a:buSzPts val="2200"/>
              <a:buNone/>
            </a:pPr>
            <a:r>
              <a:rPr lang="en-CA" sz="2200">
                <a:solidFill>
                  <a:srgbClr val="FFFFFF"/>
                </a:solidFill>
              </a:rPr>
              <a:t>State Transition Diagram</a:t>
            </a:r>
            <a:endParaRPr/>
          </a:p>
        </p:txBody>
      </p:sp>
      <p:sp>
        <p:nvSpPr>
          <p:cNvPr id="173" name="Google Shape;173;p5"/>
          <p:cNvSpPr/>
          <p:nvPr/>
        </p:nvSpPr>
        <p:spPr>
          <a:xfrm rot="-5400000" flipH="1">
            <a:off x="4368117" y="2081692"/>
            <a:ext cx="6857572" cy="2694194"/>
          </a:xfrm>
          <a:prstGeom prst="rect">
            <a:avLst/>
          </a:prstGeom>
          <a:gradFill>
            <a:gsLst>
              <a:gs pos="0">
                <a:srgbClr val="366092">
                  <a:alpha val="49411"/>
                </a:srgbClr>
              </a:gs>
              <a:gs pos="99000">
                <a:srgbClr val="000000">
                  <a:alpha val="0"/>
                </a:srgbClr>
              </a:gs>
              <a:gs pos="100000">
                <a:srgbClr val="000000">
                  <a:alpha val="0"/>
                </a:srgbClr>
              </a:gs>
            </a:gsLst>
            <a:lin ang="156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174" name="Google Shape;174;p5"/>
          <p:cNvSpPr txBox="1">
            <a:spLocks noGrp="1"/>
          </p:cNvSpPr>
          <p:nvPr>
            <p:ph type="sldNum" idx="12"/>
          </p:nvPr>
        </p:nvSpPr>
        <p:spPr>
          <a:xfrm>
            <a:off x="8778240" y="6455664"/>
            <a:ext cx="336042" cy="365125"/>
          </a:xfrm>
          <a:prstGeom prst="rect">
            <a:avLst/>
          </a:prstGeom>
          <a:noFill/>
          <a:ln>
            <a:noFill/>
          </a:ln>
        </p:spPr>
        <p:txBody>
          <a:bodyPr spcFirstLastPara="1" wrap="square" lIns="91425" tIns="45700" rIns="91425" bIns="45700" anchor="ctr" anchorCtr="0">
            <a:normAutofit/>
          </a:bodyPr>
          <a:lstStyle/>
          <a:p>
            <a:pPr marL="0" lvl="0" indent="0" algn="r" rtl="0">
              <a:lnSpc>
                <a:spcPct val="100000"/>
              </a:lnSpc>
              <a:spcBef>
                <a:spcPts val="0"/>
              </a:spcBef>
              <a:spcAft>
                <a:spcPts val="0"/>
              </a:spcAft>
              <a:buSzPts val="1000"/>
              <a:buNone/>
            </a:pPr>
            <a:fld id="{00000000-1234-1234-1234-123412341234}" type="slidenum">
              <a:rPr lang="en-CA" sz="1000">
                <a:solidFill>
                  <a:srgbClr val="FFFFFF"/>
                </a:solidFill>
              </a:rPr>
              <a:t>8</a:t>
            </a:fld>
            <a:endParaRPr sz="1000">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g399f6197e88_0_0"/>
          <p:cNvSpPr/>
          <p:nvPr/>
        </p:nvSpPr>
        <p:spPr>
          <a:xfrm>
            <a:off x="267800" y="5116503"/>
            <a:ext cx="8642400" cy="11592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80" name="Google Shape;180;g399f6197e88_0_0"/>
          <p:cNvSpPr/>
          <p:nvPr/>
        </p:nvSpPr>
        <p:spPr>
          <a:xfrm>
            <a:off x="303350" y="1939002"/>
            <a:ext cx="8642400" cy="18561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81" name="Google Shape;181;g399f6197e88_0_0"/>
          <p:cNvSpPr/>
          <p:nvPr/>
        </p:nvSpPr>
        <p:spPr>
          <a:xfrm>
            <a:off x="5486991" y="5346425"/>
            <a:ext cx="1568400" cy="660300"/>
          </a:xfrm>
          <a:prstGeom prst="rect">
            <a:avLst/>
          </a:prstGeom>
          <a:gradFill>
            <a:gsLst>
              <a:gs pos="0">
                <a:srgbClr val="3E7FCD"/>
              </a:gs>
              <a:gs pos="100000">
                <a:srgbClr val="96C0FF"/>
              </a:gs>
            </a:gsLst>
            <a:lin ang="16200038"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Igniter</a:t>
            </a:r>
            <a:endParaRPr sz="1600" b="1">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(Digital Output)</a:t>
            </a:r>
            <a:endParaRPr sz="1600" b="1">
              <a:latin typeface="Calibri"/>
              <a:ea typeface="Calibri"/>
              <a:cs typeface="Calibri"/>
              <a:sym typeface="Calibri"/>
            </a:endParaRPr>
          </a:p>
        </p:txBody>
      </p:sp>
      <p:sp>
        <p:nvSpPr>
          <p:cNvPr id="182" name="Google Shape;182;g399f6197e88_0_0"/>
          <p:cNvSpPr txBox="1">
            <a:spLocks noGrp="1"/>
          </p:cNvSpPr>
          <p:nvPr>
            <p:ph type="title"/>
          </p:nvPr>
        </p:nvSpPr>
        <p:spPr>
          <a:xfrm>
            <a:off x="524784" y="248038"/>
            <a:ext cx="8162100" cy="115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3600"/>
              <a:buFont typeface="Calibri"/>
              <a:buNone/>
            </a:pPr>
            <a:r>
              <a:rPr lang="en-CA" sz="3600"/>
              <a:t>System architecture diagram</a:t>
            </a:r>
            <a:endParaRPr sz="3500">
              <a:latin typeface="Calibri"/>
              <a:ea typeface="Calibri"/>
              <a:cs typeface="Calibri"/>
              <a:sym typeface="Calibri"/>
            </a:endParaRPr>
          </a:p>
        </p:txBody>
      </p:sp>
      <p:cxnSp>
        <p:nvCxnSpPr>
          <p:cNvPr id="183" name="Google Shape;183;g399f6197e88_0_0"/>
          <p:cNvCxnSpPr>
            <a:stCxn id="184" idx="2"/>
            <a:endCxn id="185" idx="0"/>
          </p:cNvCxnSpPr>
          <p:nvPr/>
        </p:nvCxnSpPr>
        <p:spPr>
          <a:xfrm>
            <a:off x="4682775" y="1581100"/>
            <a:ext cx="0" cy="5250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sp>
        <p:nvSpPr>
          <p:cNvPr id="186" name="Google Shape;186;g399f6197e88_0_0"/>
          <p:cNvSpPr/>
          <p:nvPr/>
        </p:nvSpPr>
        <p:spPr>
          <a:xfrm>
            <a:off x="448350" y="5346425"/>
            <a:ext cx="1568400" cy="660300"/>
          </a:xfrm>
          <a:prstGeom prst="rect">
            <a:avLst/>
          </a:prstGeom>
          <a:gradFill>
            <a:gsLst>
              <a:gs pos="0">
                <a:srgbClr val="DFEAFB"/>
              </a:gs>
              <a:gs pos="100000">
                <a:srgbClr val="6E9CE7"/>
              </a:gs>
            </a:gsLst>
            <a:path path="circle">
              <a:fillToRect l="50000" t="50000" r="50000" b="50000"/>
            </a:path>
            <a:tileRect/>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Temperature Sensor </a:t>
            </a:r>
            <a:endParaRPr sz="1600" b="1">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(Analog Input)</a:t>
            </a:r>
            <a:endParaRPr sz="1600" b="1">
              <a:latin typeface="Calibri"/>
              <a:ea typeface="Calibri"/>
              <a:cs typeface="Calibri"/>
              <a:sym typeface="Calibri"/>
            </a:endParaRPr>
          </a:p>
        </p:txBody>
      </p:sp>
      <p:sp>
        <p:nvSpPr>
          <p:cNvPr id="187" name="Google Shape;187;g399f6197e88_0_0"/>
          <p:cNvSpPr/>
          <p:nvPr/>
        </p:nvSpPr>
        <p:spPr>
          <a:xfrm>
            <a:off x="3807444" y="5346425"/>
            <a:ext cx="1568400" cy="660300"/>
          </a:xfrm>
          <a:prstGeom prst="rect">
            <a:avLst/>
          </a:prstGeom>
          <a:gradFill>
            <a:gsLst>
              <a:gs pos="0">
                <a:srgbClr val="3E7FCD"/>
              </a:gs>
              <a:gs pos="100000">
                <a:srgbClr val="96C0FF"/>
              </a:gs>
            </a:gsLst>
            <a:lin ang="16200038"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Gas Valve</a:t>
            </a:r>
            <a:endParaRPr sz="1600" b="1">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(Digital Output)</a:t>
            </a:r>
            <a:endParaRPr sz="1600" b="1">
              <a:latin typeface="Calibri"/>
              <a:ea typeface="Calibri"/>
              <a:cs typeface="Calibri"/>
              <a:sym typeface="Calibri"/>
            </a:endParaRPr>
          </a:p>
        </p:txBody>
      </p:sp>
      <p:sp>
        <p:nvSpPr>
          <p:cNvPr id="184" name="Google Shape;184;g399f6197e88_0_0"/>
          <p:cNvSpPr/>
          <p:nvPr/>
        </p:nvSpPr>
        <p:spPr>
          <a:xfrm>
            <a:off x="3322125" y="1117600"/>
            <a:ext cx="2721300" cy="463500"/>
          </a:xfrm>
          <a:prstGeom prst="rect">
            <a:avLst/>
          </a:prstGeom>
          <a:gradFill>
            <a:gsLst>
              <a:gs pos="0">
                <a:srgbClr val="D99593"/>
              </a:gs>
              <a:gs pos="100000">
                <a:srgbClr val="F2DADA"/>
              </a:gs>
            </a:gsLst>
            <a:lin ang="16200038"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ptx_elf_cookie_oven.ino</a:t>
            </a:r>
            <a:endParaRPr sz="1400" b="0" i="0" u="none" strike="noStrike" cap="none">
              <a:solidFill>
                <a:srgbClr val="000000"/>
              </a:solidFill>
              <a:latin typeface="Arial"/>
              <a:ea typeface="Arial"/>
              <a:cs typeface="Arial"/>
              <a:sym typeface="Arial"/>
            </a:endParaRPr>
          </a:p>
        </p:txBody>
      </p:sp>
      <p:sp>
        <p:nvSpPr>
          <p:cNvPr id="188" name="Google Shape;188;g399f6197e88_0_0"/>
          <p:cNvSpPr txBox="1">
            <a:spLocks noGrp="1"/>
          </p:cNvSpPr>
          <p:nvPr>
            <p:ph type="sldNum" idx="12"/>
          </p:nvPr>
        </p:nvSpPr>
        <p:spPr>
          <a:xfrm>
            <a:off x="6673400" y="6259338"/>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CA"/>
              <a:t>9</a:t>
            </a:fld>
            <a:endParaRPr/>
          </a:p>
        </p:txBody>
      </p:sp>
      <p:sp>
        <p:nvSpPr>
          <p:cNvPr id="189" name="Google Shape;189;g399f6197e88_0_0"/>
          <p:cNvSpPr/>
          <p:nvPr/>
        </p:nvSpPr>
        <p:spPr>
          <a:xfrm>
            <a:off x="2127897" y="5346425"/>
            <a:ext cx="1568400" cy="660300"/>
          </a:xfrm>
          <a:prstGeom prst="rect">
            <a:avLst/>
          </a:prstGeom>
          <a:gradFill>
            <a:gsLst>
              <a:gs pos="0">
                <a:srgbClr val="3E7FCD"/>
              </a:gs>
              <a:gs pos="100000">
                <a:srgbClr val="96C0FF"/>
              </a:gs>
            </a:gsLst>
            <a:lin ang="16200038"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Door Switch</a:t>
            </a:r>
            <a:endParaRPr sz="1600" b="1">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(Digital Input)</a:t>
            </a:r>
            <a:endParaRPr sz="1600" b="1">
              <a:latin typeface="Calibri"/>
              <a:ea typeface="Calibri"/>
              <a:cs typeface="Calibri"/>
              <a:sym typeface="Calibri"/>
            </a:endParaRPr>
          </a:p>
        </p:txBody>
      </p:sp>
      <p:sp>
        <p:nvSpPr>
          <p:cNvPr id="190" name="Google Shape;190;g399f6197e88_0_0"/>
          <p:cNvSpPr/>
          <p:nvPr/>
        </p:nvSpPr>
        <p:spPr>
          <a:xfrm>
            <a:off x="6813675" y="2981995"/>
            <a:ext cx="1981500" cy="660300"/>
          </a:xfrm>
          <a:prstGeom prst="rect">
            <a:avLst/>
          </a:prstGeom>
          <a:gradFill>
            <a:gsLst>
              <a:gs pos="0">
                <a:srgbClr val="B7CE88"/>
              </a:gs>
              <a:gs pos="100000">
                <a:srgbClr val="778F45"/>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ptx_logging</a:t>
            </a:r>
            <a:endParaRPr sz="1800" b="1">
              <a:latin typeface="Calibri"/>
              <a:ea typeface="Calibri"/>
              <a:cs typeface="Calibri"/>
              <a:sym typeface="Calibri"/>
            </a:endParaRPr>
          </a:p>
        </p:txBody>
      </p:sp>
      <p:sp>
        <p:nvSpPr>
          <p:cNvPr id="191" name="Google Shape;191;g399f6197e88_0_0"/>
          <p:cNvSpPr/>
          <p:nvPr/>
        </p:nvSpPr>
        <p:spPr>
          <a:xfrm>
            <a:off x="448350" y="2981995"/>
            <a:ext cx="1981500" cy="660300"/>
          </a:xfrm>
          <a:prstGeom prst="rect">
            <a:avLst/>
          </a:prstGeom>
          <a:gradFill>
            <a:gsLst>
              <a:gs pos="0">
                <a:srgbClr val="B7CE88"/>
              </a:gs>
              <a:gs pos="100000">
                <a:srgbClr val="778F45"/>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ptx_oven_config</a:t>
            </a:r>
            <a:endParaRPr sz="1800" b="1">
              <a:latin typeface="Calibri"/>
              <a:ea typeface="Calibri"/>
              <a:cs typeface="Calibri"/>
              <a:sym typeface="Calibri"/>
            </a:endParaRPr>
          </a:p>
        </p:txBody>
      </p:sp>
      <p:sp>
        <p:nvSpPr>
          <p:cNvPr id="192" name="Google Shape;192;g399f6197e88_0_0"/>
          <p:cNvSpPr/>
          <p:nvPr/>
        </p:nvSpPr>
        <p:spPr>
          <a:xfrm>
            <a:off x="4691900" y="2981995"/>
            <a:ext cx="1981500" cy="660300"/>
          </a:xfrm>
          <a:prstGeom prst="rect">
            <a:avLst/>
          </a:prstGeom>
          <a:gradFill>
            <a:gsLst>
              <a:gs pos="0">
                <a:srgbClr val="B7CE88"/>
              </a:gs>
              <a:gs pos="100000">
                <a:srgbClr val="778F45"/>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ptx_actuator</a:t>
            </a:r>
            <a:endParaRPr sz="1800" b="1">
              <a:latin typeface="Calibri"/>
              <a:ea typeface="Calibri"/>
              <a:cs typeface="Calibri"/>
              <a:sym typeface="Calibri"/>
            </a:endParaRPr>
          </a:p>
        </p:txBody>
      </p:sp>
      <p:sp>
        <p:nvSpPr>
          <p:cNvPr id="193" name="Google Shape;193;g399f6197e88_0_0"/>
          <p:cNvSpPr/>
          <p:nvPr/>
        </p:nvSpPr>
        <p:spPr>
          <a:xfrm>
            <a:off x="2570125" y="2981995"/>
            <a:ext cx="1981500" cy="660300"/>
          </a:xfrm>
          <a:prstGeom prst="rect">
            <a:avLst/>
          </a:prstGeom>
          <a:gradFill>
            <a:gsLst>
              <a:gs pos="0">
                <a:srgbClr val="B7CE88"/>
              </a:gs>
              <a:gs pos="100000">
                <a:srgbClr val="778F45"/>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ptx_sensor_filter</a:t>
            </a:r>
            <a:endParaRPr sz="1800" b="1">
              <a:latin typeface="Calibri"/>
              <a:ea typeface="Calibri"/>
              <a:cs typeface="Calibri"/>
              <a:sym typeface="Calibri"/>
            </a:endParaRPr>
          </a:p>
        </p:txBody>
      </p:sp>
      <p:sp>
        <p:nvSpPr>
          <p:cNvPr id="185" name="Google Shape;185;g399f6197e88_0_0"/>
          <p:cNvSpPr/>
          <p:nvPr/>
        </p:nvSpPr>
        <p:spPr>
          <a:xfrm>
            <a:off x="3322125" y="2106095"/>
            <a:ext cx="2721300" cy="660300"/>
          </a:xfrm>
          <a:prstGeom prst="rect">
            <a:avLst/>
          </a:prstGeom>
          <a:gradFill>
            <a:gsLst>
              <a:gs pos="0">
                <a:srgbClr val="B7CE88"/>
              </a:gs>
              <a:gs pos="100000">
                <a:srgbClr val="778F45"/>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ptx_oven_control</a:t>
            </a:r>
            <a:endParaRPr sz="1800" b="1">
              <a:latin typeface="Calibri"/>
              <a:ea typeface="Calibri"/>
              <a:cs typeface="Calibri"/>
              <a:sym typeface="Calibri"/>
            </a:endParaRPr>
          </a:p>
        </p:txBody>
      </p:sp>
      <p:sp>
        <p:nvSpPr>
          <p:cNvPr id="194" name="Google Shape;194;g399f6197e88_0_0"/>
          <p:cNvSpPr/>
          <p:nvPr/>
        </p:nvSpPr>
        <p:spPr>
          <a:xfrm>
            <a:off x="267800" y="4893875"/>
            <a:ext cx="1883100" cy="222600"/>
          </a:xfrm>
          <a:prstGeom prst="rect">
            <a:avLst/>
          </a:prstGeom>
          <a:solidFill>
            <a:srgbClr val="C9DAF8"/>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b="1">
                <a:solidFill>
                  <a:schemeClr val="dk1"/>
                </a:solidFill>
                <a:latin typeface="Calibri"/>
                <a:ea typeface="Calibri"/>
                <a:cs typeface="Calibri"/>
                <a:sym typeface="Calibri"/>
              </a:rPr>
              <a:t>Hardware layer</a:t>
            </a:r>
            <a:endParaRPr>
              <a:latin typeface="Calibri"/>
              <a:ea typeface="Calibri"/>
              <a:cs typeface="Calibri"/>
              <a:sym typeface="Calibri"/>
            </a:endParaRPr>
          </a:p>
        </p:txBody>
      </p:sp>
      <p:sp>
        <p:nvSpPr>
          <p:cNvPr id="195" name="Google Shape;195;g399f6197e88_0_0"/>
          <p:cNvSpPr/>
          <p:nvPr/>
        </p:nvSpPr>
        <p:spPr>
          <a:xfrm>
            <a:off x="3322125" y="4376621"/>
            <a:ext cx="2721300" cy="365100"/>
          </a:xfrm>
          <a:prstGeom prst="rect">
            <a:avLst/>
          </a:prstGeom>
          <a:gradFill>
            <a:gsLst>
              <a:gs pos="0">
                <a:srgbClr val="FABA86"/>
              </a:gs>
              <a:gs pos="100000">
                <a:srgbClr val="E97414"/>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800" b="1">
                <a:latin typeface="Calibri"/>
                <a:ea typeface="Calibri"/>
                <a:cs typeface="Calibri"/>
                <a:sym typeface="Calibri"/>
              </a:rPr>
              <a:t>api.cpp</a:t>
            </a:r>
            <a:endParaRPr sz="1800" b="1">
              <a:latin typeface="Calibri"/>
              <a:ea typeface="Calibri"/>
              <a:cs typeface="Calibri"/>
              <a:sym typeface="Calibri"/>
            </a:endParaRPr>
          </a:p>
        </p:txBody>
      </p:sp>
      <p:sp>
        <p:nvSpPr>
          <p:cNvPr id="196" name="Google Shape;196;g399f6197e88_0_0"/>
          <p:cNvSpPr/>
          <p:nvPr/>
        </p:nvSpPr>
        <p:spPr>
          <a:xfrm>
            <a:off x="3130250" y="4233650"/>
            <a:ext cx="3103200" cy="6603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sp>
        <p:nvSpPr>
          <p:cNvPr id="197" name="Google Shape;197;g399f6197e88_0_0"/>
          <p:cNvSpPr/>
          <p:nvPr/>
        </p:nvSpPr>
        <p:spPr>
          <a:xfrm>
            <a:off x="3130250" y="4011300"/>
            <a:ext cx="813900" cy="222600"/>
          </a:xfrm>
          <a:prstGeom prst="rect">
            <a:avLst/>
          </a:prstGeom>
          <a:solidFill>
            <a:srgbClr val="FCE5CD"/>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b="1">
                <a:solidFill>
                  <a:schemeClr val="dk1"/>
                </a:solidFill>
                <a:latin typeface="Calibri"/>
                <a:ea typeface="Calibri"/>
                <a:cs typeface="Calibri"/>
                <a:sym typeface="Calibri"/>
              </a:rPr>
              <a:t>HAL</a:t>
            </a:r>
            <a:endParaRPr>
              <a:latin typeface="Calibri"/>
              <a:ea typeface="Calibri"/>
              <a:cs typeface="Calibri"/>
              <a:sym typeface="Calibri"/>
            </a:endParaRPr>
          </a:p>
        </p:txBody>
      </p:sp>
      <p:cxnSp>
        <p:nvCxnSpPr>
          <p:cNvPr id="198" name="Google Shape;198;g399f6197e88_0_0"/>
          <p:cNvCxnSpPr/>
          <p:nvPr/>
        </p:nvCxnSpPr>
        <p:spPr>
          <a:xfrm>
            <a:off x="2909825" y="2436245"/>
            <a:ext cx="0" cy="5232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sp>
        <p:nvSpPr>
          <p:cNvPr id="199" name="Google Shape;199;g399f6197e88_0_0"/>
          <p:cNvSpPr/>
          <p:nvPr/>
        </p:nvSpPr>
        <p:spPr>
          <a:xfrm>
            <a:off x="303352" y="1710743"/>
            <a:ext cx="1849800" cy="2226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CA" sz="2000" b="1">
                <a:solidFill>
                  <a:schemeClr val="dk1"/>
                </a:solidFill>
                <a:latin typeface="Calibri"/>
                <a:ea typeface="Calibri"/>
                <a:cs typeface="Calibri"/>
                <a:sym typeface="Calibri"/>
              </a:rPr>
              <a:t>Control layer</a:t>
            </a:r>
            <a:endParaRPr>
              <a:latin typeface="Calibri"/>
              <a:ea typeface="Calibri"/>
              <a:cs typeface="Calibri"/>
              <a:sym typeface="Calibri"/>
            </a:endParaRPr>
          </a:p>
        </p:txBody>
      </p:sp>
      <p:cxnSp>
        <p:nvCxnSpPr>
          <p:cNvPr id="200" name="Google Shape;200;g399f6197e88_0_0"/>
          <p:cNvCxnSpPr>
            <a:stCxn id="185" idx="3"/>
            <a:endCxn id="190" idx="0"/>
          </p:cNvCxnSpPr>
          <p:nvPr/>
        </p:nvCxnSpPr>
        <p:spPr>
          <a:xfrm>
            <a:off x="6043425" y="2436245"/>
            <a:ext cx="1761000" cy="545700"/>
          </a:xfrm>
          <a:prstGeom prst="bentConnector2">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01" name="Google Shape;201;g399f6197e88_0_0"/>
          <p:cNvCxnSpPr>
            <a:stCxn id="185" idx="1"/>
            <a:endCxn id="191" idx="0"/>
          </p:cNvCxnSpPr>
          <p:nvPr/>
        </p:nvCxnSpPr>
        <p:spPr>
          <a:xfrm flipH="1">
            <a:off x="1439025" y="2436245"/>
            <a:ext cx="1883100" cy="545700"/>
          </a:xfrm>
          <a:prstGeom prst="bentConnector2">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02" name="Google Shape;202;g399f6197e88_0_0"/>
          <p:cNvCxnSpPr/>
          <p:nvPr/>
        </p:nvCxnSpPr>
        <p:spPr>
          <a:xfrm>
            <a:off x="6377875" y="2447495"/>
            <a:ext cx="0" cy="5232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03" name="Google Shape;203;g399f6197e88_0_0"/>
          <p:cNvCxnSpPr>
            <a:stCxn id="190" idx="2"/>
            <a:endCxn id="196" idx="0"/>
          </p:cNvCxnSpPr>
          <p:nvPr/>
        </p:nvCxnSpPr>
        <p:spPr>
          <a:xfrm rot="5400000">
            <a:off x="5947425" y="2376595"/>
            <a:ext cx="591300" cy="3122700"/>
          </a:xfrm>
          <a:prstGeom prst="bentConnector3">
            <a:avLst>
              <a:gd name="adj1" fmla="val 23153"/>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04" name="Google Shape;204;g399f6197e88_0_0"/>
          <p:cNvCxnSpPr>
            <a:stCxn id="193" idx="2"/>
            <a:endCxn id="196" idx="0"/>
          </p:cNvCxnSpPr>
          <p:nvPr/>
        </p:nvCxnSpPr>
        <p:spPr>
          <a:xfrm rot="-5400000" flipH="1">
            <a:off x="3825775" y="3377395"/>
            <a:ext cx="591300" cy="1121100"/>
          </a:xfrm>
          <a:prstGeom prst="bentConnector3">
            <a:avLst>
              <a:gd name="adj1" fmla="val 2111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05" name="Google Shape;205;g399f6197e88_0_0"/>
          <p:cNvCxnSpPr>
            <a:stCxn id="192" idx="2"/>
            <a:endCxn id="196" idx="0"/>
          </p:cNvCxnSpPr>
          <p:nvPr/>
        </p:nvCxnSpPr>
        <p:spPr>
          <a:xfrm rot="5400000">
            <a:off x="4886600" y="3437545"/>
            <a:ext cx="591300" cy="1000800"/>
          </a:xfrm>
          <a:prstGeom prst="bentConnector3">
            <a:avLst>
              <a:gd name="adj1" fmla="val 23153"/>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cxnSp>
        <p:nvCxnSpPr>
          <p:cNvPr id="206" name="Google Shape;206;g399f6197e88_0_0"/>
          <p:cNvCxnSpPr/>
          <p:nvPr/>
        </p:nvCxnSpPr>
        <p:spPr>
          <a:xfrm>
            <a:off x="4682775" y="4894007"/>
            <a:ext cx="0" cy="443100"/>
          </a:xfrm>
          <a:prstGeom prst="straightConnector1">
            <a:avLst/>
          </a:prstGeom>
          <a:noFill/>
          <a:ln w="38100" cap="flat" cmpd="sng">
            <a:solidFill>
              <a:schemeClr val="accent1"/>
            </a:solidFill>
            <a:prstDash val="solid"/>
            <a:round/>
            <a:headEnd type="none" w="sm" len="sm"/>
            <a:tailEnd type="triangle" w="med" len="med"/>
          </a:ln>
          <a:effectLst>
            <a:outerShdw blurRad="40000" dist="20000" dir="5400000" rotWithShape="0">
              <a:srgbClr val="000000">
                <a:alpha val="37250"/>
              </a:srgbClr>
            </a:outerShdw>
          </a:effectLst>
        </p:spPr>
      </p:cxnSp>
      <p:sp>
        <p:nvSpPr>
          <p:cNvPr id="207" name="Google Shape;207;g399f6197e88_0_0"/>
          <p:cNvSpPr/>
          <p:nvPr/>
        </p:nvSpPr>
        <p:spPr>
          <a:xfrm>
            <a:off x="7166541" y="5365950"/>
            <a:ext cx="1568400" cy="660300"/>
          </a:xfrm>
          <a:prstGeom prst="rect">
            <a:avLst/>
          </a:prstGeom>
          <a:gradFill>
            <a:gsLst>
              <a:gs pos="0">
                <a:srgbClr val="3176EE"/>
              </a:gs>
              <a:gs pos="100000">
                <a:srgbClr val="113D8A"/>
              </a:gs>
            </a:gsLst>
            <a:lin ang="5400012" scaled="0"/>
          </a:gradFill>
          <a:ln w="9525" cap="flat" cmpd="sng">
            <a:solidFill>
              <a:srgbClr val="4A7DBA"/>
            </a:solidFill>
            <a:prstDash val="solid"/>
            <a:round/>
            <a:headEnd type="none" w="sm" len="sm"/>
            <a:tailEnd type="none" w="sm" len="sm"/>
          </a:ln>
          <a:effectLst>
            <a:outerShdw blurRad="40000" dist="23000" dir="5400000" rotWithShape="0">
              <a:srgbClr val="000000">
                <a:alpha val="3451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System LED</a:t>
            </a:r>
            <a:endParaRPr sz="1600" b="1">
              <a:latin typeface="Calibri"/>
              <a:ea typeface="Calibri"/>
              <a:cs typeface="Calibri"/>
              <a:sym typeface="Calibri"/>
            </a:endParaRPr>
          </a:p>
          <a:p>
            <a:pPr marL="0" marR="0" lvl="0" indent="0" algn="ctr" rtl="0">
              <a:lnSpc>
                <a:spcPct val="100000"/>
              </a:lnSpc>
              <a:spcBef>
                <a:spcPts val="0"/>
              </a:spcBef>
              <a:spcAft>
                <a:spcPts val="0"/>
              </a:spcAft>
              <a:buClr>
                <a:srgbClr val="000000"/>
              </a:buClr>
              <a:buSzPts val="1800"/>
              <a:buFont typeface="Arial"/>
              <a:buNone/>
            </a:pPr>
            <a:r>
              <a:rPr lang="en-CA" sz="1600" b="1">
                <a:latin typeface="Calibri"/>
                <a:ea typeface="Calibri"/>
                <a:cs typeface="Calibri"/>
                <a:sym typeface="Calibri"/>
              </a:rPr>
              <a:t>(Digital Output)</a:t>
            </a:r>
            <a:endParaRPr sz="1600" b="1">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2280</Words>
  <Application>Microsoft Office PowerPoint</Application>
  <PresentationFormat>On-screen Show (4:3)</PresentationFormat>
  <Paragraphs>339</Paragraphs>
  <Slides>31</Slides>
  <Notes>31</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Roboto</vt:lpstr>
      <vt:lpstr>Arial</vt:lpstr>
      <vt:lpstr>Courier New</vt:lpstr>
      <vt:lpstr>Comic Sans MS</vt:lpstr>
      <vt:lpstr>Calibri</vt:lpstr>
      <vt:lpstr>Office Theme</vt:lpstr>
      <vt:lpstr>Project Report Simple Compress Design &amp; Implementation (A simple code C on Linux OS)</vt:lpstr>
      <vt:lpstr>Main Content</vt:lpstr>
      <vt:lpstr>Requirement Analysis</vt:lpstr>
      <vt:lpstr>The Story Begins…</vt:lpstr>
      <vt:lpstr>Ultimate Goals</vt:lpstr>
      <vt:lpstr>Mission</vt:lpstr>
      <vt:lpstr>Critical requirements</vt:lpstr>
      <vt:lpstr>System Design</vt:lpstr>
      <vt:lpstr>System architecture diagram</vt:lpstr>
      <vt:lpstr>Flowchart diagram</vt:lpstr>
      <vt:lpstr>State transition diagram</vt:lpstr>
      <vt:lpstr>Implementation</vt:lpstr>
      <vt:lpstr>Directory structure of project</vt:lpstr>
      <vt:lpstr>Pseudocode – Configuration</vt:lpstr>
      <vt:lpstr>Pseudocode – Oven status</vt:lpstr>
      <vt:lpstr>Pseudocode – State machine</vt:lpstr>
      <vt:lpstr>Test Report</vt:lpstr>
      <vt:lpstr>Test report - Critical cases only</vt:lpstr>
      <vt:lpstr>Test strategy: Initial state—Door open</vt:lpstr>
      <vt:lpstr>Test strategy: Door closed - Temp 11°C</vt:lpstr>
      <vt:lpstr>Test strategy: Door closed - Temp 176°C</vt:lpstr>
      <vt:lpstr>Test strategy: Door closed - Temp 209°C</vt:lpstr>
      <vt:lpstr>Test strategy: Door closed—temperature over 300°C</vt:lpstr>
      <vt:lpstr>Test strategy: Door open - Temp 180°C</vt:lpstr>
      <vt:lpstr>CI with Google test on Github</vt:lpstr>
      <vt:lpstr>Release note</vt:lpstr>
      <vt:lpstr>PowerPoint Presentation</vt:lpstr>
      <vt:lpstr>Appendix</vt:lpstr>
      <vt:lpstr>Real product</vt:lpstr>
      <vt:lpstr>Application GUI</vt:lpstr>
      <vt:lpstr>Voltage Sensor Test Cases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ha nv</cp:lastModifiedBy>
  <cp:revision>4</cp:revision>
  <dcterms:created xsi:type="dcterms:W3CDTF">2013-01-27T09:14:16Z</dcterms:created>
  <dcterms:modified xsi:type="dcterms:W3CDTF">2025-11-22T03:11:19Z</dcterms:modified>
</cp:coreProperties>
</file>